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73" r:id="rId5"/>
    <p:sldId id="269" r:id="rId6"/>
    <p:sldId id="270" r:id="rId7"/>
    <p:sldId id="262" r:id="rId8"/>
    <p:sldId id="283" r:id="rId9"/>
    <p:sldId id="284" r:id="rId10"/>
    <p:sldId id="277" r:id="rId11"/>
    <p:sldId id="263" r:id="rId12"/>
    <p:sldId id="274" r:id="rId13"/>
    <p:sldId id="281" r:id="rId14"/>
    <p:sldId id="275" r:id="rId15"/>
    <p:sldId id="286" r:id="rId16"/>
    <p:sldId id="278" r:id="rId17"/>
    <p:sldId id="279" r:id="rId18"/>
    <p:sldId id="266" r:id="rId19"/>
    <p:sldId id="267" r:id="rId20"/>
    <p:sldId id="285" r:id="rId21"/>
    <p:sldId id="280" r:id="rId2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C7C"/>
    <a:srgbClr val="FF66FF"/>
    <a:srgbClr val="000066"/>
    <a:srgbClr val="3BE133"/>
    <a:srgbClr val="FF33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7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0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44C5-D3CF-40C6-A088-1E4835B2331D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A5A7-CBDA-40FB-9A6F-286E51E26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204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44C5-D3CF-40C6-A088-1E4835B2331D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A5A7-CBDA-40FB-9A6F-286E51E26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28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44C5-D3CF-40C6-A088-1E4835B2331D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A5A7-CBDA-40FB-9A6F-286E51E26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70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44C5-D3CF-40C6-A088-1E4835B2331D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A5A7-CBDA-40FB-9A6F-286E51E26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274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44C5-D3CF-40C6-A088-1E4835B2331D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A5A7-CBDA-40FB-9A6F-286E51E26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242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44C5-D3CF-40C6-A088-1E4835B2331D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A5A7-CBDA-40FB-9A6F-286E51E26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923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44C5-D3CF-40C6-A088-1E4835B2331D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A5A7-CBDA-40FB-9A6F-286E51E26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65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44C5-D3CF-40C6-A088-1E4835B2331D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A5A7-CBDA-40FB-9A6F-286E51E26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7595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44C5-D3CF-40C6-A088-1E4835B2331D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A5A7-CBDA-40FB-9A6F-286E51E26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387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44C5-D3CF-40C6-A088-1E4835B2331D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A5A7-CBDA-40FB-9A6F-286E51E26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312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44C5-D3CF-40C6-A088-1E4835B2331D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A5A7-CBDA-40FB-9A6F-286E51E26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762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C44C5-D3CF-40C6-A088-1E4835B2331D}" type="datetimeFigureOut">
              <a:rPr lang="fr-FR" smtClean="0"/>
              <a:t>25/04/2025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9A5A7-CBDA-40FB-9A6F-286E51E268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12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 flipH="1">
            <a:off x="2706255" y="381001"/>
            <a:ext cx="874683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à prendre soin des personnes à la rue  ! </a:t>
            </a:r>
          </a:p>
          <a:p>
            <a:endParaRPr lang="fr-FR" sz="4000" b="1" dirty="0" smtClean="0">
              <a:solidFill>
                <a:schemeClr val="bg1"/>
              </a:solidFill>
              <a:latin typeface="Adobe Caslon Pro" panose="0205050205050A020403" pitchFamily="18" charset="77"/>
              <a:cs typeface="Apple Chancery" panose="03020702040506060504" pitchFamily="66" charset="-79"/>
            </a:endParaRPr>
          </a:p>
          <a:p>
            <a:endParaRPr lang="fr-FR" sz="4000" b="1" dirty="0">
              <a:solidFill>
                <a:schemeClr val="bg1"/>
              </a:solidFill>
              <a:latin typeface="Adobe Caslon Pro" panose="0205050205050A020403" pitchFamily="18" charset="77"/>
              <a:cs typeface="Apple Chancery" panose="03020702040506060504" pitchFamily="66" charset="-79"/>
            </a:endParaRPr>
          </a:p>
          <a:p>
            <a:endParaRPr lang="fr-FR" sz="4000" b="1" dirty="0">
              <a:solidFill>
                <a:schemeClr val="bg1"/>
              </a:solidFill>
              <a:latin typeface="Adobe Caslon Pro" panose="0205050205050A020403" pitchFamily="18" charset="77"/>
              <a:cs typeface="Apple Chancery" panose="03020702040506060504" pitchFamily="66" charset="-79"/>
            </a:endParaRPr>
          </a:p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fr-FR" sz="3200" dirty="0" smtClean="0">
                <a:solidFill>
                  <a:schemeClr val="bg1"/>
                </a:solidFill>
                <a:latin typeface="Avenir next"/>
                <a:cs typeface="Arial" panose="020B0604020202020204" pitchFamily="34" charset="0"/>
              </a:rPr>
              <a:t>Conférence </a:t>
            </a:r>
            <a:r>
              <a:rPr lang="fr-FR" sz="3200" dirty="0">
                <a:solidFill>
                  <a:schemeClr val="bg1"/>
                </a:solidFill>
                <a:latin typeface="Avenir next"/>
                <a:cs typeface="Arial" panose="020B0604020202020204" pitchFamily="34" charset="0"/>
              </a:rPr>
              <a:t>de presse</a:t>
            </a:r>
          </a:p>
          <a:p>
            <a:endParaRPr lang="fr-FR" sz="3200" dirty="0">
              <a:solidFill>
                <a:schemeClr val="bg1"/>
              </a:solidFill>
              <a:latin typeface="Avenir next"/>
              <a:cs typeface="Arial" panose="020B0604020202020204" pitchFamily="34" charset="0"/>
            </a:endParaRPr>
          </a:p>
          <a:p>
            <a:r>
              <a:rPr lang="fr-FR" sz="4000" b="1" dirty="0">
                <a:solidFill>
                  <a:schemeClr val="bg1"/>
                </a:solidFill>
                <a:latin typeface="Avenir next"/>
              </a:rPr>
              <a:t>     </a:t>
            </a:r>
            <a:r>
              <a:rPr lang="fr-FR" sz="4000" b="1" dirty="0" smtClean="0">
                <a:solidFill>
                  <a:schemeClr val="bg1"/>
                </a:solidFill>
                <a:latin typeface="Avenir next"/>
              </a:rPr>
              <a:t>Mercredi </a:t>
            </a:r>
            <a:r>
              <a:rPr lang="fr-FR" sz="4000" b="1" dirty="0">
                <a:solidFill>
                  <a:schemeClr val="bg1"/>
                </a:solidFill>
                <a:latin typeface="Avenir next"/>
              </a:rPr>
              <a:t>30 avril 2025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3" y="381001"/>
            <a:ext cx="1981259" cy="195072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218" y="1869902"/>
            <a:ext cx="3325780" cy="221718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08" y="4313381"/>
            <a:ext cx="3021443" cy="201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63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 flipH="1">
            <a:off x="1616364" y="1965959"/>
            <a:ext cx="919941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Avenir next"/>
              </a:rPr>
              <a:t>Accueil : </a:t>
            </a:r>
            <a:r>
              <a:rPr lang="fr-FR" sz="2800" b="1" dirty="0">
                <a:solidFill>
                  <a:schemeClr val="bg1"/>
                </a:solidFill>
                <a:latin typeface="Avenir next"/>
              </a:rPr>
              <a:t>Docteur Monique BRINGER, Présidente Halte </a:t>
            </a:r>
            <a:r>
              <a:rPr lang="fr-FR" sz="2800" b="1" dirty="0" smtClean="0">
                <a:solidFill>
                  <a:schemeClr val="bg1"/>
                </a:solidFill>
                <a:latin typeface="Avenir next"/>
              </a:rPr>
              <a:t>solidarité</a:t>
            </a:r>
          </a:p>
          <a:p>
            <a:endParaRPr lang="fr-FR" sz="2800" b="1" dirty="0">
              <a:solidFill>
                <a:schemeClr val="bg1"/>
              </a:solidFill>
              <a:latin typeface="Avenir next"/>
            </a:endParaRPr>
          </a:p>
          <a:p>
            <a:r>
              <a:rPr lang="fr-FR" sz="2800" dirty="0">
                <a:solidFill>
                  <a:schemeClr val="bg1"/>
                </a:solidFill>
                <a:latin typeface="Avenir next"/>
              </a:rPr>
              <a:t>Déroulement de la </a:t>
            </a:r>
            <a:r>
              <a:rPr lang="fr-FR" sz="2800" dirty="0" smtClean="0">
                <a:solidFill>
                  <a:schemeClr val="bg1"/>
                </a:solidFill>
                <a:latin typeface="Avenir next"/>
              </a:rPr>
              <a:t>matinée:</a:t>
            </a:r>
            <a:endParaRPr lang="fr-FR" sz="2800" dirty="0">
              <a:solidFill>
                <a:schemeClr val="bg1"/>
              </a:solidFill>
              <a:latin typeface="Avenir next"/>
            </a:endParaRPr>
          </a:p>
          <a:p>
            <a:r>
              <a:rPr lang="fr-FR" sz="2800" dirty="0" smtClean="0">
                <a:solidFill>
                  <a:schemeClr val="bg1"/>
                </a:solidFill>
                <a:latin typeface="Avenir next"/>
              </a:rPr>
              <a:t>-  </a:t>
            </a:r>
            <a:r>
              <a:rPr lang="fr-FR" sz="2800" dirty="0">
                <a:solidFill>
                  <a:schemeClr val="bg1"/>
                </a:solidFill>
                <a:latin typeface="Avenir next"/>
              </a:rPr>
              <a:t> </a:t>
            </a:r>
            <a:r>
              <a:rPr lang="fr-FR" sz="2800" dirty="0" smtClean="0">
                <a:solidFill>
                  <a:schemeClr val="bg1"/>
                </a:solidFill>
                <a:latin typeface="Avenir next"/>
              </a:rPr>
              <a:t>Le </a:t>
            </a:r>
            <a:r>
              <a:rPr lang="fr-FR" sz="2800" dirty="0">
                <a:solidFill>
                  <a:schemeClr val="bg1"/>
                </a:solidFill>
                <a:latin typeface="Avenir next"/>
              </a:rPr>
              <a:t>contexte </a:t>
            </a:r>
          </a:p>
          <a:p>
            <a:pPr marL="457200" indent="-457200">
              <a:buFontTx/>
              <a:buChar char="-"/>
            </a:pPr>
            <a:r>
              <a:rPr lang="fr-FR" sz="2800" dirty="0">
                <a:solidFill>
                  <a:schemeClr val="bg1"/>
                </a:solidFill>
                <a:latin typeface="Avenir next"/>
              </a:rPr>
              <a:t>La halte solidarité aujourd’hui </a:t>
            </a:r>
          </a:p>
          <a:p>
            <a:pPr marL="457200" indent="-457200">
              <a:buFontTx/>
              <a:buChar char="-"/>
            </a:pPr>
            <a:r>
              <a:rPr lang="fr-FR" sz="2800" dirty="0">
                <a:solidFill>
                  <a:schemeClr val="bg1"/>
                </a:solidFill>
                <a:latin typeface="Avenir next"/>
              </a:rPr>
              <a:t>La halte solidarité Gui de Montpellier </a:t>
            </a:r>
          </a:p>
          <a:p>
            <a:pPr marL="457200" indent="-457200">
              <a:buFontTx/>
              <a:buChar char="-"/>
            </a:pPr>
            <a:r>
              <a:rPr lang="fr-FR" sz="2800" dirty="0">
                <a:solidFill>
                  <a:schemeClr val="bg1"/>
                </a:solidFill>
                <a:latin typeface="Avenir next"/>
              </a:rPr>
              <a:t>Un </a:t>
            </a:r>
            <a:r>
              <a:rPr lang="fr-FR" sz="2800" dirty="0" smtClean="0">
                <a:solidFill>
                  <a:schemeClr val="bg1"/>
                </a:solidFill>
                <a:latin typeface="Avenir next"/>
              </a:rPr>
              <a:t>projet social </a:t>
            </a:r>
            <a:r>
              <a:rPr lang="fr-FR" sz="2800" dirty="0">
                <a:solidFill>
                  <a:schemeClr val="bg1"/>
                </a:solidFill>
                <a:latin typeface="Avenir next"/>
              </a:rPr>
              <a:t>ambitieux </a:t>
            </a:r>
            <a:endParaRPr lang="fr-FR" sz="2800" dirty="0" smtClean="0">
              <a:solidFill>
                <a:schemeClr val="bg1"/>
              </a:solidFill>
              <a:latin typeface="Avenir next"/>
            </a:endParaRPr>
          </a:p>
          <a:p>
            <a:pPr marL="457200" indent="-457200">
              <a:buFontTx/>
              <a:buChar char="-"/>
            </a:pPr>
            <a:r>
              <a:rPr lang="fr-FR" sz="2800" dirty="0" smtClean="0">
                <a:solidFill>
                  <a:schemeClr val="bg1"/>
                </a:solidFill>
                <a:latin typeface="Avenir next"/>
              </a:rPr>
              <a:t>Le </a:t>
            </a:r>
            <a:r>
              <a:rPr lang="fr-FR" sz="2800" dirty="0">
                <a:solidFill>
                  <a:schemeClr val="bg1"/>
                </a:solidFill>
                <a:latin typeface="Avenir next"/>
              </a:rPr>
              <a:t>projet architectural </a:t>
            </a:r>
          </a:p>
          <a:p>
            <a:pPr marL="457200" indent="-457200">
              <a:buFontTx/>
              <a:buChar char="-"/>
            </a:pPr>
            <a:r>
              <a:rPr lang="fr-FR" sz="2800" dirty="0">
                <a:solidFill>
                  <a:schemeClr val="bg1"/>
                </a:solidFill>
                <a:latin typeface="Avenir next"/>
              </a:rPr>
              <a:t>Nos partenaires</a:t>
            </a:r>
          </a:p>
          <a:p>
            <a:endParaRPr lang="fr-FR" sz="4000" b="1" dirty="0">
              <a:solidFill>
                <a:schemeClr val="bg1"/>
              </a:solidFill>
              <a:latin typeface="Avenir next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4" y="381001"/>
            <a:ext cx="1609772" cy="158495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521F43B-CDB6-EF47-8CF7-AA9766DED19F}"/>
              </a:ext>
            </a:extLst>
          </p:cNvPr>
          <p:cNvSpPr/>
          <p:nvPr/>
        </p:nvSpPr>
        <p:spPr>
          <a:xfrm>
            <a:off x="2382982" y="83127"/>
            <a:ext cx="90054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à prendre soin </a:t>
            </a:r>
            <a:r>
              <a:rPr lang="fr-FR" sz="30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                     des </a:t>
            </a:r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personnes à la rue !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792" y="3121892"/>
            <a:ext cx="4052454" cy="270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237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 flipH="1">
            <a:off x="591127" y="2549236"/>
            <a:ext cx="114530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chemeClr val="bg1"/>
                </a:solidFill>
                <a:latin typeface="Avenir next"/>
              </a:rPr>
              <a:t>Le contexte du logement et de </a:t>
            </a:r>
            <a:r>
              <a:rPr lang="fr-FR" sz="4000" b="1" dirty="0" smtClean="0">
                <a:solidFill>
                  <a:schemeClr val="bg1"/>
                </a:solidFill>
                <a:latin typeface="Avenir next"/>
              </a:rPr>
              <a:t>l’hébergement </a:t>
            </a:r>
            <a:endParaRPr lang="fr-FR" sz="4000" b="1" dirty="0">
              <a:solidFill>
                <a:schemeClr val="bg1"/>
              </a:solidFill>
              <a:latin typeface="Avenir next"/>
            </a:endParaRPr>
          </a:p>
          <a:p>
            <a:endParaRPr lang="fr-FR" sz="4000" dirty="0">
              <a:solidFill>
                <a:schemeClr val="bg1"/>
              </a:solidFill>
              <a:latin typeface="Avenir next"/>
            </a:endParaRPr>
          </a:p>
          <a:p>
            <a:r>
              <a:rPr lang="fr-FR" sz="2400" b="1" dirty="0">
                <a:solidFill>
                  <a:schemeClr val="bg1"/>
                </a:solidFill>
                <a:latin typeface="Avenir next"/>
              </a:rPr>
              <a:t>Anne Sophie LAURAY, déléguée départementale du Secours catholique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4" y="381001"/>
            <a:ext cx="1609772" cy="158495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126E3B-8314-7241-9B73-6975BEA6638E}"/>
              </a:ext>
            </a:extLst>
          </p:cNvPr>
          <p:cNvSpPr txBox="1"/>
          <p:nvPr/>
        </p:nvSpPr>
        <p:spPr>
          <a:xfrm>
            <a:off x="2309092" y="221673"/>
            <a:ext cx="883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</a:t>
            </a:r>
            <a:r>
              <a:rPr lang="fr-FR" sz="30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à </a:t>
            </a:r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prendre soin </a:t>
            </a:r>
            <a:r>
              <a:rPr lang="fr-FR" sz="30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                   des </a:t>
            </a:r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personnes à la rue ! </a:t>
            </a:r>
          </a:p>
        </p:txBody>
      </p:sp>
    </p:spTree>
    <p:extLst>
      <p:ext uri="{BB962C8B-B14F-4D97-AF65-F5344CB8AC3E}">
        <p14:creationId xmlns:p14="http://schemas.microsoft.com/office/powerpoint/2010/main" val="3283967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64510" y="221673"/>
            <a:ext cx="8885382" cy="1302327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/>
            </a:r>
            <a:br>
              <a:rPr lang="fr-FR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</a:br>
            <a:r>
              <a:rPr lang="fr-FR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/>
            </a:r>
            <a:br>
              <a:rPr lang="fr-FR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</a:br>
            <a:r>
              <a:rPr lang="fr-FR" sz="33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à prendre soin </a:t>
            </a:r>
            <a:r>
              <a:rPr lang="fr-FR" sz="33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                    des </a:t>
            </a:r>
            <a:r>
              <a:rPr lang="fr-FR" sz="33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personnes à la rue  ! </a:t>
            </a:r>
            <a:r>
              <a:rPr lang="fr-FR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/>
            </a:r>
            <a:br>
              <a:rPr lang="fr-FR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</a:br>
            <a:r>
              <a:rPr lang="fr-FR" dirty="0">
                <a:solidFill>
                  <a:srgbClr val="183C7C"/>
                </a:solidFill>
                <a:latin typeface="Avenir next"/>
              </a:rPr>
              <a:t>Le contexte national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651836" cy="4351338"/>
          </a:xfrm>
        </p:spPr>
        <p:txBody>
          <a:bodyPr/>
          <a:lstStyle/>
          <a:p>
            <a:endParaRPr lang="fr-FR" dirty="0">
              <a:latin typeface="Avenir next"/>
            </a:endParaRPr>
          </a:p>
          <a:p>
            <a:pPr marL="0" indent="0">
              <a:buNone/>
            </a:pPr>
            <a:r>
              <a:rPr lang="fr-FR" b="1" dirty="0" smtClean="0">
                <a:solidFill>
                  <a:schemeClr val="bg1"/>
                </a:solidFill>
                <a:latin typeface="Avenir next"/>
              </a:rPr>
              <a:t>Le contexte </a:t>
            </a:r>
            <a:r>
              <a:rPr lang="fr-FR" b="1" dirty="0" smtClean="0">
                <a:solidFill>
                  <a:schemeClr val="bg1"/>
                </a:solidFill>
                <a:latin typeface="Avenir next"/>
              </a:rPr>
              <a:t>national:</a:t>
            </a:r>
            <a:endParaRPr lang="fr-FR" b="1" dirty="0" smtClean="0">
              <a:solidFill>
                <a:schemeClr val="bg1"/>
              </a:solidFill>
              <a:latin typeface="Avenir next"/>
            </a:endParaRPr>
          </a:p>
          <a:p>
            <a:pPr marL="0" indent="0">
              <a:buNone/>
            </a:pPr>
            <a:endParaRPr lang="fr-FR" b="1" dirty="0">
              <a:solidFill>
                <a:schemeClr val="bg1"/>
              </a:solidFill>
              <a:latin typeface="Avenir next"/>
            </a:endParaRPr>
          </a:p>
          <a:p>
            <a:r>
              <a:rPr lang="fr-FR" dirty="0">
                <a:solidFill>
                  <a:schemeClr val="bg1"/>
                </a:solidFill>
                <a:latin typeface="Avenir next"/>
              </a:rPr>
              <a:t>Des situations de pauvreté en 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augmentation: </a:t>
            </a:r>
            <a:r>
              <a:rPr lang="fr-FR" b="1" dirty="0" smtClean="0">
                <a:solidFill>
                  <a:schemeClr val="bg1"/>
                </a:solidFill>
                <a:latin typeface="Avenir next"/>
              </a:rPr>
              <a:t>14% de la population vit en dessous du seuil de pauvreté </a:t>
            </a:r>
            <a:endParaRPr lang="fr-FR" b="1" dirty="0">
              <a:solidFill>
                <a:schemeClr val="bg1"/>
              </a:solidFill>
              <a:latin typeface="Avenir next"/>
            </a:endParaRPr>
          </a:p>
          <a:p>
            <a:r>
              <a:rPr lang="fr-FR" dirty="0">
                <a:solidFill>
                  <a:schemeClr val="bg1"/>
                </a:solidFill>
                <a:latin typeface="Avenir next"/>
              </a:rPr>
              <a:t>En 2023, en France, 330 000 hommes, femmes et enfants privés de domicile stable au sens de l’Insee dont environ 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40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000 sans abris ( +40% en 20 ans)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641A730-5296-1949-B610-C62198976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4" y="381001"/>
            <a:ext cx="1609772" cy="158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20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68945" y="173198"/>
            <a:ext cx="9277711" cy="1396984"/>
          </a:xfrm>
          <a:solidFill>
            <a:srgbClr val="183C7C"/>
          </a:solidFill>
          <a:ln>
            <a:solidFill>
              <a:srgbClr val="183C7C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dobe Caslon Pro" panose="0205050205050A020403" pitchFamily="18" charset="77"/>
                <a:ea typeface="+mn-ea"/>
                <a:cs typeface="Apple Chancery" panose="03020702040506060504" pitchFamily="66" charset="-79"/>
              </a:rPr>
              <a:t/>
            </a:r>
            <a:br>
              <a:rPr lang="fr-FR" b="1" dirty="0">
                <a:solidFill>
                  <a:schemeClr val="bg1"/>
                </a:solidFill>
                <a:latin typeface="Adobe Caslon Pro" panose="0205050205050A020403" pitchFamily="18" charset="77"/>
                <a:ea typeface="+mn-ea"/>
                <a:cs typeface="Apple Chancery" panose="03020702040506060504" pitchFamily="66" charset="-79"/>
              </a:rPr>
            </a:br>
            <a:r>
              <a:rPr lang="fr-FR" b="1" dirty="0">
                <a:solidFill>
                  <a:schemeClr val="bg1"/>
                </a:solidFill>
                <a:latin typeface="Adobe Caslon Pro" panose="0205050205050A020403" pitchFamily="18" charset="77"/>
                <a:ea typeface="+mn-ea"/>
                <a:cs typeface="Apple Chancery" panose="03020702040506060504" pitchFamily="66" charset="-79"/>
              </a:rPr>
              <a:t/>
            </a:r>
            <a:br>
              <a:rPr lang="fr-FR" b="1" dirty="0">
                <a:solidFill>
                  <a:schemeClr val="bg1"/>
                </a:solidFill>
                <a:latin typeface="Adobe Caslon Pro" panose="0205050205050A020403" pitchFamily="18" charset="77"/>
                <a:ea typeface="+mn-ea"/>
                <a:cs typeface="Apple Chancery" panose="03020702040506060504" pitchFamily="66" charset="-79"/>
              </a:rPr>
            </a:br>
            <a:r>
              <a:rPr lang="fr-FR" sz="3300" b="1" dirty="0">
                <a:solidFill>
                  <a:schemeClr val="bg1"/>
                </a:solidFill>
                <a:latin typeface="Adobe Caslon Pro" panose="0205050205050A020403" pitchFamily="18" charset="77"/>
                <a:ea typeface="+mn-ea"/>
                <a:cs typeface="Apple Chancery" panose="03020702040506060504" pitchFamily="66" charset="-79"/>
              </a:rPr>
              <a:t>A Montpellier, aidez nous à prendre soin </a:t>
            </a:r>
            <a:r>
              <a:rPr lang="fr-FR" sz="3300" b="1" dirty="0" smtClean="0">
                <a:solidFill>
                  <a:schemeClr val="bg1"/>
                </a:solidFill>
                <a:latin typeface="Adobe Caslon Pro" panose="0205050205050A020403" pitchFamily="18" charset="77"/>
                <a:ea typeface="+mn-ea"/>
                <a:cs typeface="Apple Chancery" panose="03020702040506060504" pitchFamily="66" charset="-79"/>
              </a:rPr>
              <a:t>                        des </a:t>
            </a:r>
            <a:r>
              <a:rPr lang="fr-FR" sz="3300" b="1" dirty="0">
                <a:solidFill>
                  <a:schemeClr val="bg1"/>
                </a:solidFill>
                <a:latin typeface="Adobe Caslon Pro" panose="0205050205050A020403" pitchFamily="18" charset="77"/>
                <a:ea typeface="+mn-ea"/>
                <a:cs typeface="Apple Chancery" panose="03020702040506060504" pitchFamily="66" charset="-79"/>
              </a:rPr>
              <a:t>personnes  la rue ! </a:t>
            </a:r>
            <a:r>
              <a:rPr lang="fr-FR" b="1" dirty="0">
                <a:solidFill>
                  <a:schemeClr val="bg1"/>
                </a:solidFill>
                <a:latin typeface="Adobe Caslon Pro" panose="0205050205050A020403" pitchFamily="18" charset="77"/>
                <a:ea typeface="+mn-ea"/>
                <a:cs typeface="Apple Chancery" panose="03020702040506060504" pitchFamily="66" charset="-79"/>
              </a:rPr>
              <a:t/>
            </a:r>
            <a:br>
              <a:rPr lang="fr-FR" b="1" dirty="0">
                <a:solidFill>
                  <a:schemeClr val="bg1"/>
                </a:solidFill>
                <a:latin typeface="Adobe Caslon Pro" panose="0205050205050A020403" pitchFamily="18" charset="77"/>
                <a:ea typeface="+mn-ea"/>
                <a:cs typeface="Apple Chancery" panose="03020702040506060504" pitchFamily="66" charset="-79"/>
              </a:rPr>
            </a:br>
            <a:r>
              <a:rPr lang="fr-FR" b="1" dirty="0" smtClean="0">
                <a:solidFill>
                  <a:schemeClr val="bg1"/>
                </a:solidFill>
                <a:latin typeface="Adobe Caslon Pro" panose="0205050205050A020403" pitchFamily="18" charset="77"/>
                <a:ea typeface="+mn-ea"/>
                <a:cs typeface="Apple Chancery" panose="03020702040506060504" pitchFamily="66" charset="-79"/>
              </a:rPr>
              <a:t/>
            </a:r>
            <a:br>
              <a:rPr lang="fr-FR" b="1" dirty="0" smtClean="0">
                <a:solidFill>
                  <a:schemeClr val="bg1"/>
                </a:solidFill>
                <a:latin typeface="Adobe Caslon Pro" panose="0205050205050A020403" pitchFamily="18" charset="77"/>
                <a:ea typeface="+mn-ea"/>
                <a:cs typeface="Apple Chancery" panose="03020702040506060504" pitchFamily="66" charset="-79"/>
              </a:rPr>
            </a:br>
            <a:r>
              <a:rPr lang="fr-FR" b="1" dirty="0">
                <a:solidFill>
                  <a:schemeClr val="bg1"/>
                </a:solidFill>
                <a:latin typeface="Avenir next"/>
              </a:rPr>
              <a:t/>
            </a:r>
            <a:br>
              <a:rPr lang="fr-FR" b="1" dirty="0">
                <a:solidFill>
                  <a:schemeClr val="bg1"/>
                </a:solidFill>
                <a:latin typeface="Avenir next"/>
              </a:rPr>
            </a:br>
            <a:endParaRPr lang="fr-FR" b="1" dirty="0">
              <a:solidFill>
                <a:schemeClr val="bg1"/>
              </a:solidFill>
              <a:latin typeface="Avenir nex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3562" y="1840485"/>
            <a:ext cx="11064947" cy="510526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fr-FR" b="1" dirty="0">
                <a:solidFill>
                  <a:schemeClr val="bg1"/>
                </a:solidFill>
                <a:latin typeface="Avenir next"/>
              </a:rPr>
              <a:t>Le contexte </a:t>
            </a:r>
            <a:r>
              <a:rPr lang="fr-FR" b="1" dirty="0" smtClean="0">
                <a:solidFill>
                  <a:schemeClr val="bg1"/>
                </a:solidFill>
                <a:latin typeface="Avenir next"/>
              </a:rPr>
              <a:t>d</a:t>
            </a:r>
            <a:r>
              <a:rPr lang="fr-FR" b="1" dirty="0" smtClean="0">
                <a:solidFill>
                  <a:schemeClr val="bg1"/>
                </a:solidFill>
                <a:latin typeface="Avenir next"/>
              </a:rPr>
              <a:t>épartemental</a:t>
            </a:r>
          </a:p>
          <a:p>
            <a:pPr marL="0" indent="0" algn="just">
              <a:buNone/>
            </a:pPr>
            <a:endParaRPr lang="fr-FR" b="1" dirty="0" smtClean="0">
              <a:solidFill>
                <a:schemeClr val="bg1"/>
              </a:solidFill>
              <a:latin typeface="Avenir next"/>
            </a:endParaRPr>
          </a:p>
          <a:p>
            <a:pPr algn="just"/>
            <a:r>
              <a:rPr lang="fr-FR" dirty="0" smtClean="0">
                <a:solidFill>
                  <a:schemeClr val="bg1"/>
                </a:solidFill>
                <a:latin typeface="Avenir next"/>
              </a:rPr>
              <a:t>Taux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de pauvreté de 19%</a:t>
            </a:r>
          </a:p>
          <a:p>
            <a:pPr algn="just"/>
            <a:r>
              <a:rPr lang="fr-FR" dirty="0">
                <a:solidFill>
                  <a:schemeClr val="bg1"/>
                </a:solidFill>
                <a:latin typeface="Avenir next"/>
              </a:rPr>
              <a:t>Crise du logement avec 15 000 arrivées dans le Département de l’Hérault chaque année</a:t>
            </a:r>
          </a:p>
          <a:p>
            <a:pPr algn="just"/>
            <a:r>
              <a:rPr lang="fr-FR" dirty="0">
                <a:solidFill>
                  <a:schemeClr val="bg1"/>
                </a:solidFill>
                <a:latin typeface="Avenir next"/>
              </a:rPr>
              <a:t>Cherté et  rareté du foncier</a:t>
            </a:r>
          </a:p>
          <a:p>
            <a:pPr algn="just"/>
            <a:r>
              <a:rPr lang="fr-FR" dirty="0">
                <a:solidFill>
                  <a:schemeClr val="bg1"/>
                </a:solidFill>
                <a:latin typeface="Avenir next"/>
              </a:rPr>
              <a:t>Des difficultés pour les ménages précaires à se loger dans le parc privé </a:t>
            </a:r>
          </a:p>
          <a:p>
            <a:pPr algn="just"/>
            <a:r>
              <a:rPr lang="fr-FR" dirty="0">
                <a:solidFill>
                  <a:schemeClr val="bg1"/>
                </a:solidFill>
                <a:latin typeface="Avenir next"/>
              </a:rPr>
              <a:t>Une tension importante sur la demande locative sociale  (7 demandes pour 1 attribution), délai important car 60 000 demandeurs en 2024 dans l’Hérault</a:t>
            </a:r>
          </a:p>
          <a:p>
            <a:pPr marL="0" indent="0" algn="just">
              <a:buNone/>
            </a:pPr>
            <a:r>
              <a:rPr lang="fr-FR" dirty="0">
                <a:solidFill>
                  <a:schemeClr val="bg1"/>
                </a:solidFill>
                <a:latin typeface="Avenir next"/>
              </a:rPr>
              <a:t>        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   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2700 personnes sans domicile fixe à Montpellier et sa couronne</a:t>
            </a:r>
          </a:p>
          <a:p>
            <a:pPr marL="0" indent="0" algn="just">
              <a:buNone/>
            </a:pPr>
            <a:endParaRPr lang="fr-FR" dirty="0">
              <a:solidFill>
                <a:schemeClr val="bg1"/>
              </a:solidFill>
              <a:latin typeface="Avenir next"/>
            </a:endParaRPr>
          </a:p>
          <a:p>
            <a:endParaRPr lang="fr-FR" dirty="0"/>
          </a:p>
        </p:txBody>
      </p:sp>
      <p:sp>
        <p:nvSpPr>
          <p:cNvPr id="5" name="Flèche droite rayée 4"/>
          <p:cNvSpPr/>
          <p:nvPr/>
        </p:nvSpPr>
        <p:spPr>
          <a:xfrm>
            <a:off x="561144" y="6255743"/>
            <a:ext cx="978408" cy="484632"/>
          </a:xfrm>
          <a:prstGeom prst="strip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B38D954-C9BA-5946-B8F9-04861A936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62" y="173197"/>
            <a:ext cx="1609772" cy="158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82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7164" y="1758156"/>
            <a:ext cx="11447174" cy="5012099"/>
          </a:xfrm>
        </p:spPr>
        <p:txBody>
          <a:bodyPr>
            <a:norm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venir next"/>
              </a:rPr>
              <a:t>Le contexte </a:t>
            </a:r>
            <a:r>
              <a:rPr lang="fr-FR" sz="2600" b="1" dirty="0" smtClean="0">
                <a:solidFill>
                  <a:schemeClr val="bg1"/>
                </a:solidFill>
                <a:latin typeface="Avenir next"/>
              </a:rPr>
              <a:t>départemental </a:t>
            </a:r>
            <a:r>
              <a:rPr lang="fr-FR" sz="2600" b="1" dirty="0" smtClean="0">
                <a:solidFill>
                  <a:schemeClr val="bg1"/>
                </a:solidFill>
                <a:latin typeface="Avenir next"/>
              </a:rPr>
              <a:t>:une </a:t>
            </a:r>
            <a:r>
              <a:rPr lang="fr-FR" sz="2600" b="1" dirty="0">
                <a:solidFill>
                  <a:schemeClr val="bg1"/>
                </a:solidFill>
                <a:latin typeface="Avenir next"/>
              </a:rPr>
              <a:t>tension forte </a:t>
            </a:r>
            <a:r>
              <a:rPr lang="fr-FR" sz="2600" b="1" dirty="0" smtClean="0">
                <a:solidFill>
                  <a:schemeClr val="bg1"/>
                </a:solidFill>
                <a:latin typeface="Avenir next"/>
              </a:rPr>
              <a:t>sur l’hébergement d’urgence</a:t>
            </a:r>
          </a:p>
          <a:p>
            <a:pPr marL="0" indent="0">
              <a:buNone/>
            </a:pPr>
            <a:endParaRPr lang="fr-FR" sz="2600" dirty="0" smtClean="0">
              <a:solidFill>
                <a:schemeClr val="bg1"/>
              </a:solidFill>
              <a:latin typeface="Avenir next"/>
            </a:endParaRPr>
          </a:p>
          <a:p>
            <a:pPr algn="just"/>
            <a:r>
              <a:rPr lang="fr-FR" sz="2600" dirty="0" smtClean="0">
                <a:solidFill>
                  <a:schemeClr val="bg1"/>
                </a:solidFill>
                <a:latin typeface="Avenir next"/>
              </a:rPr>
              <a:t>10.5 </a:t>
            </a:r>
            <a:r>
              <a:rPr lang="fr-FR" sz="2600" dirty="0">
                <a:solidFill>
                  <a:schemeClr val="bg1"/>
                </a:solidFill>
                <a:latin typeface="Avenir next"/>
              </a:rPr>
              <a:t>places d’urgence pour 1000 habitants vivant sous le seuil de pauvreté dans l’Hérault (contre 21 au national)</a:t>
            </a:r>
          </a:p>
          <a:p>
            <a:pPr algn="just"/>
            <a:r>
              <a:rPr lang="fr-FR" sz="2600" b="1" dirty="0">
                <a:solidFill>
                  <a:schemeClr val="bg1"/>
                </a:solidFill>
                <a:latin typeface="Avenir next"/>
              </a:rPr>
              <a:t>83% des demandes d’hébergement ne sont pas pourvues </a:t>
            </a:r>
            <a:r>
              <a:rPr lang="fr-FR" sz="2600" dirty="0">
                <a:solidFill>
                  <a:schemeClr val="bg1"/>
                </a:solidFill>
                <a:latin typeface="Avenir next"/>
              </a:rPr>
              <a:t>–Malgré les 1300 places d’hébergement d’urgence</a:t>
            </a:r>
          </a:p>
          <a:p>
            <a:pPr marL="0" indent="0" algn="just">
              <a:buNone/>
            </a:pPr>
            <a:r>
              <a:rPr lang="fr-FR" sz="2600" dirty="0">
                <a:solidFill>
                  <a:schemeClr val="bg1"/>
                </a:solidFill>
                <a:latin typeface="Avenir next"/>
              </a:rPr>
              <a:t>  300 ménages mis à l’abri à l’hôtel soit 884 personnes </a:t>
            </a:r>
          </a:p>
          <a:p>
            <a:pPr marL="0" indent="0" algn="just">
              <a:buNone/>
            </a:pPr>
            <a:r>
              <a:rPr lang="fr-FR" sz="2600" dirty="0">
                <a:solidFill>
                  <a:schemeClr val="bg1"/>
                </a:solidFill>
                <a:latin typeface="Avenir next"/>
              </a:rPr>
              <a:t>  </a:t>
            </a:r>
            <a:r>
              <a:rPr lang="fr-FR" sz="2600" dirty="0" smtClean="0">
                <a:solidFill>
                  <a:schemeClr val="bg1"/>
                </a:solidFill>
                <a:latin typeface="Avenir next"/>
              </a:rPr>
              <a:t>       Une </a:t>
            </a:r>
            <a:r>
              <a:rPr lang="fr-FR" sz="2600" dirty="0">
                <a:solidFill>
                  <a:schemeClr val="bg1"/>
                </a:solidFill>
                <a:latin typeface="Avenir next"/>
              </a:rPr>
              <a:t>augmentation de demandes provenant de personnes très vulnérables (</a:t>
            </a:r>
            <a:r>
              <a:rPr lang="fr-FR" sz="2600" dirty="0" smtClean="0">
                <a:solidFill>
                  <a:schemeClr val="bg1"/>
                </a:solidFill>
                <a:latin typeface="Avenir next"/>
              </a:rPr>
              <a:t>familles </a:t>
            </a:r>
            <a:r>
              <a:rPr lang="fr-FR" sz="2600" dirty="0">
                <a:solidFill>
                  <a:schemeClr val="bg1"/>
                </a:solidFill>
                <a:latin typeface="Avenir next"/>
              </a:rPr>
              <a:t>avec enfants, personnes âgées, cumul de vulnérabilité). </a:t>
            </a:r>
          </a:p>
          <a:p>
            <a:pPr marL="0" indent="0" algn="just">
              <a:buNone/>
            </a:pPr>
            <a:endParaRPr lang="fr-FR" dirty="0">
              <a:latin typeface="Avenir next"/>
            </a:endParaRPr>
          </a:p>
          <a:p>
            <a:pPr marL="0" indent="0" algn="just">
              <a:buNone/>
            </a:pPr>
            <a:endParaRPr lang="fr-FR" dirty="0">
              <a:latin typeface="Avenir next"/>
            </a:endParaRPr>
          </a:p>
          <a:p>
            <a:pPr algn="just"/>
            <a:endParaRPr lang="fr-FR" dirty="0">
              <a:latin typeface="Avenir next"/>
            </a:endParaRP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189018" y="64655"/>
            <a:ext cx="9005456" cy="1256145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/>
            </a:r>
            <a:br>
              <a:rPr lang="fr-FR" sz="36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</a:br>
            <a:r>
              <a:rPr lang="fr-FR" sz="36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/>
            </a:r>
            <a:br>
              <a:rPr lang="fr-FR" sz="36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</a:br>
            <a:r>
              <a:rPr lang="fr-FR" sz="33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à prendre soin </a:t>
            </a:r>
            <a:r>
              <a:rPr lang="fr-FR" sz="33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                     des </a:t>
            </a:r>
            <a:r>
              <a:rPr lang="fr-FR" sz="33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personnes à la rue ! </a:t>
            </a:r>
            <a:r>
              <a:rPr lang="fr-FR" sz="36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/>
            </a:r>
            <a:br>
              <a:rPr lang="fr-FR" sz="36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</a:br>
            <a:endParaRPr lang="fr-FR" sz="2900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50F6A4-CF9B-7F4D-9110-A83C113A0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62" y="173197"/>
            <a:ext cx="1609772" cy="1584959"/>
          </a:xfrm>
          <a:prstGeom prst="rect">
            <a:avLst/>
          </a:prstGeom>
        </p:spPr>
      </p:pic>
      <p:sp>
        <p:nvSpPr>
          <p:cNvPr id="6" name="Flèche droite rayée 5">
            <a:extLst>
              <a:ext uri="{FF2B5EF4-FFF2-40B4-BE49-F238E27FC236}">
                <a16:creationId xmlns:a16="http://schemas.microsoft.com/office/drawing/2014/main" id="{E48EF5D6-8309-FA4E-B86F-236C57464520}"/>
              </a:ext>
            </a:extLst>
          </p:cNvPr>
          <p:cNvSpPr/>
          <p:nvPr/>
        </p:nvSpPr>
        <p:spPr>
          <a:xfrm>
            <a:off x="397164" y="5246254"/>
            <a:ext cx="701317" cy="401938"/>
          </a:xfrm>
          <a:prstGeom prst="strip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668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 flipH="1">
            <a:off x="2410690" y="1965960"/>
            <a:ext cx="81741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chemeClr val="bg1"/>
                </a:solidFill>
                <a:latin typeface="Avenir next"/>
              </a:rPr>
              <a:t>La Halte Solidarité aujourd’hui.</a:t>
            </a:r>
          </a:p>
          <a:p>
            <a:pPr algn="ctr"/>
            <a:endParaRPr lang="fr-FR" sz="4000" dirty="0">
              <a:solidFill>
                <a:schemeClr val="bg1"/>
              </a:solidFill>
              <a:latin typeface="Avenir next"/>
            </a:endParaRPr>
          </a:p>
          <a:p>
            <a:pPr algn="ctr"/>
            <a:r>
              <a:rPr lang="fr-FR" sz="2400" b="1" dirty="0">
                <a:solidFill>
                  <a:schemeClr val="bg1"/>
                </a:solidFill>
                <a:latin typeface="Avenir next"/>
              </a:rPr>
              <a:t>Dominique Antoni ,bénévole Secours catholique</a:t>
            </a:r>
            <a:endParaRPr lang="fr-FR" sz="4000" b="1" dirty="0">
              <a:solidFill>
                <a:schemeClr val="bg1"/>
              </a:solidFill>
              <a:latin typeface="Avenir next"/>
            </a:endParaRPr>
          </a:p>
          <a:p>
            <a:pPr algn="ctr"/>
            <a:r>
              <a:rPr lang="fr-FR" sz="2400" b="1" dirty="0">
                <a:solidFill>
                  <a:schemeClr val="bg1"/>
                </a:solidFill>
                <a:latin typeface="Avenir next"/>
              </a:rPr>
              <a:t>Philippe </a:t>
            </a:r>
            <a:r>
              <a:rPr lang="fr-FR" sz="2400" b="1" dirty="0" err="1">
                <a:solidFill>
                  <a:schemeClr val="bg1"/>
                </a:solidFill>
                <a:latin typeface="Avenir next"/>
              </a:rPr>
              <a:t>Dessauw</a:t>
            </a:r>
            <a:r>
              <a:rPr lang="fr-FR" sz="2400" b="1" dirty="0">
                <a:solidFill>
                  <a:schemeClr val="bg1"/>
                </a:solidFill>
                <a:latin typeface="Avenir next"/>
              </a:rPr>
              <a:t>, bénévole Santé et solidarité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4" y="381001"/>
            <a:ext cx="1609772" cy="15849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4F375A-E5EC-2F42-BB75-D97E78A76AB4}"/>
              </a:ext>
            </a:extLst>
          </p:cNvPr>
          <p:cNvSpPr/>
          <p:nvPr/>
        </p:nvSpPr>
        <p:spPr>
          <a:xfrm>
            <a:off x="2807494" y="571501"/>
            <a:ext cx="88303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à prendre soin </a:t>
            </a:r>
            <a:r>
              <a:rPr lang="fr-FR" sz="30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                    des </a:t>
            </a:r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personnes à la rue ! </a:t>
            </a:r>
            <a:endParaRPr lang="fr-FR" sz="30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746" y="4561463"/>
            <a:ext cx="5818910" cy="22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897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C7D84-FAC6-0040-94B6-8962EFC08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55" y="1973877"/>
            <a:ext cx="10975108" cy="712931"/>
          </a:xfrm>
        </p:spPr>
        <p:txBody>
          <a:bodyPr>
            <a:norm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venir next"/>
              </a:rPr>
              <a:t>La Halte Solidarité Solidarité aujourd’hui</a:t>
            </a:r>
            <a:endParaRPr lang="fr-FR" sz="26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3A45DA-ADD8-B24F-8958-CD7DF494B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455" y="2686809"/>
            <a:ext cx="11406909" cy="4049746"/>
          </a:xfrm>
        </p:spPr>
        <p:txBody>
          <a:bodyPr>
            <a:norm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Avenir next"/>
              </a:rPr>
              <a:t>Historique </a:t>
            </a:r>
            <a:endParaRPr lang="fr-FR" dirty="0">
              <a:solidFill>
                <a:schemeClr val="bg1"/>
              </a:solidFill>
              <a:latin typeface="Avenir next"/>
            </a:endParaRPr>
          </a:p>
          <a:p>
            <a:r>
              <a:rPr lang="fr-FR" dirty="0">
                <a:solidFill>
                  <a:schemeClr val="bg1"/>
                </a:solidFill>
                <a:latin typeface="Avenir next"/>
              </a:rPr>
              <a:t>Activité :</a:t>
            </a:r>
            <a:r>
              <a:rPr lang="fr-FR" dirty="0">
                <a:latin typeface="Avenir next"/>
              </a:rPr>
              <a:t>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 Fréquentation  +68% entre 2020 et 2024</a:t>
            </a:r>
          </a:p>
          <a:p>
            <a:r>
              <a:rPr lang="fr-FR" dirty="0">
                <a:solidFill>
                  <a:schemeClr val="bg1"/>
                </a:solidFill>
                <a:latin typeface="Avenir next"/>
              </a:rPr>
              <a:t>Actuellement </a:t>
            </a:r>
            <a:r>
              <a:rPr lang="fr-FR" b="1" dirty="0">
                <a:solidFill>
                  <a:schemeClr val="bg1"/>
                </a:solidFill>
                <a:latin typeface="Avenir next"/>
              </a:rPr>
              <a:t>230 personnes </a:t>
            </a:r>
            <a:r>
              <a:rPr lang="fr-FR" b="1" dirty="0" smtClean="0">
                <a:solidFill>
                  <a:schemeClr val="bg1"/>
                </a:solidFill>
                <a:latin typeface="Avenir next"/>
              </a:rPr>
              <a:t>accueillies en moyenne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chaque matin</a:t>
            </a:r>
          </a:p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  <a:latin typeface="Avenir next"/>
              </a:rPr>
              <a:t>  Apparition de nouveaux publics: des femmes, des jeunes, 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des     immigrés</a:t>
            </a:r>
          </a:p>
          <a:p>
            <a:pPr marL="0" indent="0">
              <a:buNone/>
            </a:pPr>
            <a:endParaRPr lang="fr-FR" dirty="0" smtClean="0">
              <a:solidFill>
                <a:schemeClr val="bg1"/>
              </a:solidFill>
              <a:latin typeface="Avenir next"/>
            </a:endParaRPr>
          </a:p>
          <a:p>
            <a:pPr marL="0" indent="0">
              <a:buNone/>
            </a:pPr>
            <a:r>
              <a:rPr lang="fr-FR" b="1" dirty="0" smtClean="0">
                <a:solidFill>
                  <a:schemeClr val="bg1"/>
                </a:solidFill>
                <a:latin typeface="Avenir next"/>
              </a:rPr>
              <a:t>        Plus </a:t>
            </a:r>
            <a:r>
              <a:rPr lang="fr-FR" b="1" dirty="0">
                <a:solidFill>
                  <a:schemeClr val="bg1"/>
                </a:solidFill>
                <a:latin typeface="Avenir next"/>
              </a:rPr>
              <a:t>de 100 bénévoles,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des 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Montpelliérains, prennent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soin de leurs concitoyens, accidentés de la vie</a:t>
            </a:r>
            <a:r>
              <a:rPr lang="fr-FR" dirty="0">
                <a:latin typeface="Avenir next"/>
              </a:rPr>
              <a:t>.  </a:t>
            </a:r>
          </a:p>
          <a:p>
            <a:pPr>
              <a:buFontTx/>
              <a:buChar char="-"/>
            </a:pP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BFB84E-7D8F-3845-A6D9-3656A3A04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4" y="381001"/>
            <a:ext cx="1609772" cy="1584959"/>
          </a:xfrm>
          <a:prstGeom prst="rect">
            <a:avLst/>
          </a:prstGeom>
        </p:spPr>
      </p:pic>
      <p:sp>
        <p:nvSpPr>
          <p:cNvPr id="6" name="Flèche droite 3">
            <a:extLst>
              <a:ext uri="{FF2B5EF4-FFF2-40B4-BE49-F238E27FC236}">
                <a16:creationId xmlns:a16="http://schemas.microsoft.com/office/drawing/2014/main" id="{FF7AC5FD-A8AA-FD49-AC4F-75C626516AD5}"/>
              </a:ext>
            </a:extLst>
          </p:cNvPr>
          <p:cNvSpPr/>
          <p:nvPr/>
        </p:nvSpPr>
        <p:spPr>
          <a:xfrm>
            <a:off x="499104" y="5611887"/>
            <a:ext cx="644236" cy="438449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B6328E-BF73-FC42-89DC-D7A3CF397749}"/>
              </a:ext>
            </a:extLst>
          </p:cNvPr>
          <p:cNvSpPr txBox="1"/>
          <p:nvPr/>
        </p:nvSpPr>
        <p:spPr>
          <a:xfrm>
            <a:off x="2235200" y="480291"/>
            <a:ext cx="89962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</a:t>
            </a:r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Montpellier, aidez nous à prendre soin </a:t>
            </a:r>
            <a:r>
              <a:rPr lang="fr-FR" sz="30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                     des </a:t>
            </a:r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personnes à la rue ! </a:t>
            </a:r>
            <a:endParaRPr lang="fr-FR" sz="30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37111" y="4380717"/>
            <a:ext cx="1499256" cy="112444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369" y="147781"/>
            <a:ext cx="1119101" cy="149213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55319" y="2366466"/>
            <a:ext cx="1355280" cy="101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49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0ACAE0-4D20-7743-B94F-C82F01261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2458386" y="1690688"/>
            <a:ext cx="8895413" cy="445293"/>
          </a:xfrm>
        </p:spPr>
        <p:txBody>
          <a:bodyPr>
            <a:normAutofit fontScale="90000"/>
          </a:bodyPr>
          <a:lstStyle/>
          <a:p>
            <a:r>
              <a:rPr lang="fr-FR" sz="3200" b="1" dirty="0">
                <a:solidFill>
                  <a:schemeClr val="bg1"/>
                </a:solidFill>
                <a:latin typeface="Avenir next"/>
              </a:rPr>
              <a:t>La Halte Solidarité aujourd’hui</a:t>
            </a:r>
            <a:endParaRPr lang="fr-FR" sz="3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865807-CD66-9A49-BA29-BFA332131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2615"/>
            <a:ext cx="10515600" cy="417309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fr-FR" sz="2400" b="1" dirty="0">
                <a:solidFill>
                  <a:schemeClr val="bg1"/>
                </a:solidFill>
                <a:latin typeface="Avenir next"/>
              </a:rPr>
              <a:t>Rappel de nos missions</a:t>
            </a:r>
            <a:r>
              <a:rPr lang="fr-FR" sz="2400" dirty="0">
                <a:solidFill>
                  <a:schemeClr val="bg1"/>
                </a:solidFill>
                <a:latin typeface="Avenir next"/>
              </a:rPr>
              <a:t>:</a:t>
            </a:r>
          </a:p>
          <a:p>
            <a:pPr>
              <a:lnSpc>
                <a:spcPct val="110000"/>
              </a:lnSpc>
            </a:pPr>
            <a:r>
              <a:rPr lang="fr-FR" sz="2400" dirty="0" smtClean="0">
                <a:solidFill>
                  <a:schemeClr val="bg1"/>
                </a:solidFill>
                <a:latin typeface="Avenir next"/>
              </a:rPr>
              <a:t>assurer </a:t>
            </a:r>
            <a:r>
              <a:rPr lang="fr-FR" sz="2400" dirty="0">
                <a:solidFill>
                  <a:schemeClr val="bg1"/>
                </a:solidFill>
                <a:latin typeface="Avenir next"/>
              </a:rPr>
              <a:t>un accueil inconditionnel et convivial</a:t>
            </a:r>
          </a:p>
          <a:p>
            <a:pPr>
              <a:lnSpc>
                <a:spcPct val="110000"/>
              </a:lnSpc>
            </a:pPr>
            <a:r>
              <a:rPr lang="fr-FR" sz="2400" dirty="0" smtClean="0">
                <a:solidFill>
                  <a:schemeClr val="bg1"/>
                </a:solidFill>
                <a:latin typeface="Avenir next"/>
              </a:rPr>
              <a:t>aider </a:t>
            </a:r>
            <a:r>
              <a:rPr lang="fr-FR" sz="2400" dirty="0">
                <a:solidFill>
                  <a:schemeClr val="bg1"/>
                </a:solidFill>
                <a:latin typeface="Avenir next"/>
              </a:rPr>
              <a:t>la personne à retisser des liens sociaux</a:t>
            </a:r>
          </a:p>
          <a:p>
            <a:pPr>
              <a:lnSpc>
                <a:spcPct val="110000"/>
              </a:lnSpc>
            </a:pPr>
            <a:r>
              <a:rPr lang="fr-FR" sz="2400" dirty="0" smtClean="0">
                <a:solidFill>
                  <a:schemeClr val="bg1"/>
                </a:solidFill>
                <a:latin typeface="Avenir next"/>
              </a:rPr>
              <a:t>a</a:t>
            </a:r>
            <a:r>
              <a:rPr lang="fr-FR" sz="2400" dirty="0" smtClean="0">
                <a:solidFill>
                  <a:schemeClr val="bg1"/>
                </a:solidFill>
                <a:latin typeface="Avenir next"/>
              </a:rPr>
              <a:t>ccompagner dans </a:t>
            </a:r>
            <a:r>
              <a:rPr lang="fr-FR" sz="2400" dirty="0">
                <a:solidFill>
                  <a:schemeClr val="bg1"/>
                </a:solidFill>
                <a:latin typeface="Avenir next"/>
              </a:rPr>
              <a:t>les démarches d'accès aux droits</a:t>
            </a:r>
          </a:p>
          <a:p>
            <a:pPr>
              <a:lnSpc>
                <a:spcPct val="110000"/>
              </a:lnSpc>
            </a:pPr>
            <a:r>
              <a:rPr lang="fr-FR" sz="2400" dirty="0" smtClean="0">
                <a:solidFill>
                  <a:schemeClr val="bg1"/>
                </a:solidFill>
                <a:latin typeface="Avenir next"/>
              </a:rPr>
              <a:t>assurer </a:t>
            </a:r>
            <a:r>
              <a:rPr lang="fr-FR" sz="2400" dirty="0">
                <a:solidFill>
                  <a:schemeClr val="bg1"/>
                </a:solidFill>
                <a:latin typeface="Avenir next"/>
              </a:rPr>
              <a:t>les premiers soins, favoriser toutes les démarches relatives à la santé </a:t>
            </a:r>
            <a:endParaRPr lang="fr-FR" sz="2400" dirty="0" smtClean="0">
              <a:solidFill>
                <a:schemeClr val="bg1"/>
              </a:solidFill>
              <a:latin typeface="Avenir next"/>
            </a:endParaRPr>
          </a:p>
          <a:p>
            <a:pPr>
              <a:lnSpc>
                <a:spcPct val="110000"/>
              </a:lnSpc>
            </a:pPr>
            <a:r>
              <a:rPr lang="fr-FR" sz="2400" dirty="0" smtClean="0">
                <a:solidFill>
                  <a:schemeClr val="bg1"/>
                </a:solidFill>
                <a:latin typeface="Avenir next"/>
              </a:rPr>
              <a:t>répondre </a:t>
            </a:r>
            <a:r>
              <a:rPr lang="fr-FR" sz="2400" dirty="0">
                <a:solidFill>
                  <a:schemeClr val="bg1"/>
                </a:solidFill>
                <a:latin typeface="Avenir next"/>
              </a:rPr>
              <a:t>aux besoins de première nécessité ( hygiène, </a:t>
            </a:r>
            <a:r>
              <a:rPr lang="fr-FR" sz="2400" dirty="0" smtClean="0">
                <a:solidFill>
                  <a:schemeClr val="bg1"/>
                </a:solidFill>
                <a:latin typeface="Avenir next"/>
              </a:rPr>
              <a:t>alimentation)</a:t>
            </a:r>
          </a:p>
          <a:p>
            <a:pPr>
              <a:lnSpc>
                <a:spcPct val="110000"/>
              </a:lnSpc>
            </a:pPr>
            <a:r>
              <a:rPr lang="fr-FR" sz="2400" dirty="0" smtClean="0">
                <a:solidFill>
                  <a:schemeClr val="bg1"/>
                </a:solidFill>
                <a:latin typeface="Avenir next"/>
              </a:rPr>
              <a:t>prendre </a:t>
            </a:r>
            <a:r>
              <a:rPr lang="fr-FR" sz="2400" dirty="0">
                <a:solidFill>
                  <a:schemeClr val="bg1"/>
                </a:solidFill>
                <a:latin typeface="Avenir next"/>
              </a:rPr>
              <a:t>soin des animaux etc…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B9F0B25-7AA3-3145-B6CA-835704F94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4" y="381001"/>
            <a:ext cx="1609772" cy="158495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D177AE-EB33-0741-B32A-D0A0B136E53C}"/>
              </a:ext>
            </a:extLst>
          </p:cNvPr>
          <p:cNvSpPr/>
          <p:nvPr/>
        </p:nvSpPr>
        <p:spPr>
          <a:xfrm>
            <a:off x="2728913" y="250032"/>
            <a:ext cx="90382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à prendre soin </a:t>
            </a:r>
            <a:r>
              <a:rPr lang="fr-FR" sz="30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                                  des </a:t>
            </a:r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personnes à la rue ! </a:t>
            </a:r>
            <a:endParaRPr lang="fr-FR" sz="3000" dirty="0"/>
          </a:p>
        </p:txBody>
      </p:sp>
    </p:spTree>
    <p:extLst>
      <p:ext uri="{BB962C8B-B14F-4D97-AF65-F5344CB8AC3E}">
        <p14:creationId xmlns:p14="http://schemas.microsoft.com/office/powerpoint/2010/main" val="631054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9104" y="2115127"/>
            <a:ext cx="10783258" cy="840510"/>
          </a:xfrm>
        </p:spPr>
        <p:txBody>
          <a:bodyPr>
            <a:normAutofit/>
          </a:bodyPr>
          <a:lstStyle/>
          <a:p>
            <a:r>
              <a:rPr lang="fr-FR" sz="2900" b="1" dirty="0" smtClean="0">
                <a:solidFill>
                  <a:schemeClr val="bg1"/>
                </a:solidFill>
                <a:latin typeface="Avenir next"/>
              </a:rPr>
              <a:t>La </a:t>
            </a:r>
            <a:r>
              <a:rPr lang="fr-FR" sz="2900" b="1" dirty="0">
                <a:solidFill>
                  <a:schemeClr val="bg1"/>
                </a:solidFill>
                <a:latin typeface="Avenir next"/>
              </a:rPr>
              <a:t>Halte Solidarité </a:t>
            </a:r>
            <a:r>
              <a:rPr lang="fr-FR" sz="2900" b="1" dirty="0" smtClean="0">
                <a:solidFill>
                  <a:schemeClr val="bg1"/>
                </a:solidFill>
                <a:latin typeface="Avenir next"/>
              </a:rPr>
              <a:t>aujourd'hui</a:t>
            </a:r>
            <a:r>
              <a:rPr lang="fr-FR" sz="2900" b="1" dirty="0" smtClean="0">
                <a:solidFill>
                  <a:srgbClr val="183C7C"/>
                </a:solidFill>
                <a:latin typeface="Avenir next"/>
              </a:rPr>
              <a:t> </a:t>
            </a:r>
            <a:r>
              <a:rPr lang="fr-FR" sz="2900" b="1" dirty="0">
                <a:solidFill>
                  <a:srgbClr val="183C7C"/>
                </a:solidFill>
                <a:latin typeface="Avenir next"/>
              </a:rPr>
              <a:t>de </a:t>
            </a:r>
            <a:r>
              <a:rPr lang="fr-FR" sz="4000" b="1" dirty="0">
                <a:solidFill>
                  <a:srgbClr val="183C7C"/>
                </a:solidFill>
              </a:rPr>
              <a:t>la société </a:t>
            </a:r>
            <a:endParaRPr lang="fr-FR" sz="4000" dirty="0">
              <a:solidFill>
                <a:srgbClr val="183C7C"/>
              </a:solidFill>
              <a:latin typeface="Avenir nex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9382" y="2407425"/>
            <a:ext cx="11104417" cy="42612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solidFill>
                <a:schemeClr val="bg1"/>
              </a:solidFill>
              <a:latin typeface="Avenir next"/>
            </a:endParaRPr>
          </a:p>
          <a:p>
            <a:r>
              <a:rPr lang="fr-FR" dirty="0">
                <a:solidFill>
                  <a:schemeClr val="bg1"/>
                </a:solidFill>
                <a:latin typeface="Avenir next"/>
              </a:rPr>
              <a:t>Les accueils de jour :« le dernier filet de sécurité » pour les sans 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abris</a:t>
            </a:r>
          </a:p>
          <a:p>
            <a:r>
              <a:rPr lang="fr-FR" dirty="0">
                <a:solidFill>
                  <a:schemeClr val="bg1"/>
                </a:solidFill>
                <a:latin typeface="Avenir next"/>
              </a:rPr>
              <a:t>Rôle essentiel des citoyens bénévoles pour construire une société plus juste, plus fraternelle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.</a:t>
            </a:r>
          </a:p>
          <a:p>
            <a:pPr marL="0" indent="0">
              <a:buNone/>
            </a:pPr>
            <a:endParaRPr lang="fr-FR" dirty="0" smtClean="0">
              <a:solidFill>
                <a:schemeClr val="bg1"/>
              </a:solidFill>
              <a:latin typeface="Avenir next"/>
            </a:endParaRPr>
          </a:p>
          <a:p>
            <a:pPr marL="0" indent="0">
              <a:buNone/>
            </a:pPr>
            <a:r>
              <a:rPr lang="fr-FR" dirty="0" smtClean="0">
                <a:solidFill>
                  <a:schemeClr val="bg1"/>
                </a:solidFill>
                <a:latin typeface="Avenir next"/>
              </a:rPr>
              <a:t>          Lieu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où se vit la cohésion sociale, le partage, le respect de la dignité. 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Apprentissage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du vivre ensemble au delà des différences !</a:t>
            </a:r>
          </a:p>
          <a:p>
            <a:pPr>
              <a:buFontTx/>
              <a:buChar char="-"/>
            </a:pPr>
            <a:endParaRPr lang="fr-FR" dirty="0">
              <a:solidFill>
                <a:schemeClr val="bg1"/>
              </a:solidFill>
              <a:latin typeface="Avenir next"/>
            </a:endParaRPr>
          </a:p>
          <a:p>
            <a:pPr marL="0" indent="0">
              <a:buNone/>
            </a:pPr>
            <a:endParaRPr lang="fr-FR" dirty="0" smtClean="0">
              <a:solidFill>
                <a:schemeClr val="bg1"/>
              </a:solidFill>
              <a:latin typeface="Avenir nex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EAE1D6-366C-1E46-AFAA-CFD20A127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4" y="381001"/>
            <a:ext cx="1609772" cy="158495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8523CF8-9177-344B-AF97-B9C361903DD2}"/>
              </a:ext>
            </a:extLst>
          </p:cNvPr>
          <p:cNvSpPr txBox="1"/>
          <p:nvPr/>
        </p:nvSpPr>
        <p:spPr>
          <a:xfrm>
            <a:off x="2207491" y="381001"/>
            <a:ext cx="88946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à prendre soin </a:t>
            </a:r>
            <a:r>
              <a:rPr lang="fr-FR" sz="30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                    des </a:t>
            </a:r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personnes à la rue ! </a:t>
            </a:r>
            <a:endParaRPr lang="fr-FR" sz="3000" dirty="0"/>
          </a:p>
          <a:p>
            <a:endParaRPr lang="fr-FR" dirty="0"/>
          </a:p>
        </p:txBody>
      </p:sp>
      <p:sp>
        <p:nvSpPr>
          <p:cNvPr id="7" name="Flèche droite 3">
            <a:extLst>
              <a:ext uri="{FF2B5EF4-FFF2-40B4-BE49-F238E27FC236}">
                <a16:creationId xmlns:a16="http://schemas.microsoft.com/office/drawing/2014/main" id="{FF7AC5FD-A8AA-FD49-AC4F-75C626516AD5}"/>
              </a:ext>
            </a:extLst>
          </p:cNvPr>
          <p:cNvSpPr/>
          <p:nvPr/>
        </p:nvSpPr>
        <p:spPr>
          <a:xfrm>
            <a:off x="499104" y="5242432"/>
            <a:ext cx="644236" cy="438449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395" y="1001344"/>
            <a:ext cx="2723574" cy="181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53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 flipH="1">
            <a:off x="886691" y="2152073"/>
            <a:ext cx="1085060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chemeClr val="bg1"/>
                </a:solidFill>
                <a:latin typeface="Avenir next"/>
              </a:rPr>
              <a:t>La Halte Solidarité Gui de Montpellier </a:t>
            </a:r>
            <a:endParaRPr lang="fr-FR" sz="2600" dirty="0">
              <a:solidFill>
                <a:schemeClr val="bg1"/>
              </a:solidFill>
              <a:latin typeface="Avenir next"/>
            </a:endParaRPr>
          </a:p>
          <a:p>
            <a:r>
              <a:rPr lang="fr-FR" sz="2600" b="1" dirty="0" smtClean="0">
                <a:solidFill>
                  <a:schemeClr val="bg1"/>
                </a:solidFill>
                <a:latin typeface="Avenir next"/>
              </a:rPr>
              <a:t>Prendre </a:t>
            </a:r>
            <a:r>
              <a:rPr lang="fr-FR" sz="2600" b="1" dirty="0">
                <a:solidFill>
                  <a:schemeClr val="bg1"/>
                </a:solidFill>
                <a:latin typeface="Avenir next"/>
              </a:rPr>
              <a:t>soin des plus défavorisés-Prendre soin de la société </a:t>
            </a:r>
          </a:p>
          <a:p>
            <a:endParaRPr lang="fr-FR" sz="3200" dirty="0">
              <a:solidFill>
                <a:schemeClr val="bg1"/>
              </a:solidFill>
              <a:latin typeface="Avenir next"/>
            </a:endParaRPr>
          </a:p>
          <a:p>
            <a:r>
              <a:rPr lang="fr-FR" sz="2800" dirty="0">
                <a:solidFill>
                  <a:schemeClr val="bg1"/>
                </a:solidFill>
                <a:latin typeface="Avenir next"/>
              </a:rPr>
              <a:t>Docteur Monique BRINGER, Présidente Halte </a:t>
            </a:r>
            <a:r>
              <a:rPr lang="fr-FR" sz="2800" dirty="0" smtClean="0">
                <a:solidFill>
                  <a:schemeClr val="bg1"/>
                </a:solidFill>
                <a:latin typeface="Avenir next"/>
              </a:rPr>
              <a:t>solidarité</a:t>
            </a:r>
            <a:endParaRPr lang="fr-FR" sz="2800" dirty="0" smtClean="0">
              <a:solidFill>
                <a:schemeClr val="bg1"/>
              </a:solidFill>
              <a:latin typeface="Avenir next"/>
            </a:endParaRPr>
          </a:p>
          <a:p>
            <a:r>
              <a:rPr lang="fr-FR" sz="2800" dirty="0" smtClean="0">
                <a:solidFill>
                  <a:schemeClr val="bg1"/>
                </a:solidFill>
                <a:latin typeface="Avenir next"/>
              </a:rPr>
              <a:t>Jean </a:t>
            </a:r>
            <a:r>
              <a:rPr lang="fr-FR" sz="2800" dirty="0">
                <a:solidFill>
                  <a:schemeClr val="bg1"/>
                </a:solidFill>
                <a:latin typeface="Avenir next"/>
              </a:rPr>
              <a:t>Marie Brugeron, président Secours catholique de </a:t>
            </a:r>
            <a:r>
              <a:rPr lang="fr-FR" sz="2800" dirty="0" smtClean="0">
                <a:solidFill>
                  <a:schemeClr val="bg1"/>
                </a:solidFill>
                <a:latin typeface="Avenir next"/>
              </a:rPr>
              <a:t>l’Hérault</a:t>
            </a:r>
          </a:p>
          <a:p>
            <a:endParaRPr lang="fr-FR" sz="2800" dirty="0">
              <a:solidFill>
                <a:schemeClr val="bg1"/>
              </a:solidFill>
              <a:latin typeface="Avenir next"/>
            </a:endParaRPr>
          </a:p>
          <a:p>
            <a:endParaRPr lang="fr-FR" sz="4000" dirty="0">
              <a:solidFill>
                <a:schemeClr val="bg1"/>
              </a:solidFill>
              <a:latin typeface="Avenir next"/>
            </a:endParaRPr>
          </a:p>
          <a:p>
            <a:endParaRPr lang="fr-FR" sz="4000" b="1" dirty="0">
              <a:solidFill>
                <a:schemeClr val="bg1"/>
              </a:solidFill>
              <a:latin typeface="Avenir next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4" y="381001"/>
            <a:ext cx="1609772" cy="158495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31AF38-522B-DC49-B019-F312E2EC2248}"/>
              </a:ext>
            </a:extLst>
          </p:cNvPr>
          <p:cNvSpPr txBox="1"/>
          <p:nvPr/>
        </p:nvSpPr>
        <p:spPr>
          <a:xfrm>
            <a:off x="2419926" y="485775"/>
            <a:ext cx="91162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à prendre </a:t>
            </a:r>
            <a:r>
              <a:rPr lang="fr-FR" sz="30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soin                       des </a:t>
            </a:r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personnes à la rue ! </a:t>
            </a:r>
            <a:endParaRPr lang="fr-FR" sz="3000" dirty="0"/>
          </a:p>
        </p:txBody>
      </p:sp>
    </p:spTree>
    <p:extLst>
      <p:ext uri="{BB962C8B-B14F-4D97-AF65-F5344CB8AC3E}">
        <p14:creationId xmlns:p14="http://schemas.microsoft.com/office/powerpoint/2010/main" val="1442478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25601" y="277092"/>
            <a:ext cx="9652000" cy="116378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3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à prendre soin des personnes à la rue ! </a:t>
            </a:r>
            <a:r>
              <a:rPr lang="fr-FR" sz="36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/>
            </a:r>
            <a:br>
              <a:rPr lang="fr-FR" sz="36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</a:br>
            <a:endParaRPr lang="fr-FR" sz="4000" dirty="0">
              <a:solidFill>
                <a:schemeClr val="bg1"/>
              </a:solidFill>
              <a:latin typeface="Avenir nex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8000" y="2549237"/>
            <a:ext cx="11500644" cy="4119418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fr-FR" dirty="0" smtClean="0">
                <a:solidFill>
                  <a:schemeClr val="bg1"/>
                </a:solidFill>
                <a:latin typeface="Avenir next"/>
              </a:rPr>
              <a:t>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Une nouvelle 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association « Halte solidarité-gui de Montpellier (Secours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catholique , Santé et solidarité ,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Diocèse) </a:t>
            </a:r>
            <a:r>
              <a:rPr lang="fr-FR" b="1" dirty="0" smtClean="0">
                <a:solidFill>
                  <a:schemeClr val="bg1"/>
                </a:solidFill>
                <a:latin typeface="Avenir next"/>
              </a:rPr>
              <a:t>pour porter un projet ambitieux:</a:t>
            </a:r>
            <a:endParaRPr lang="fr-FR" b="1" dirty="0">
              <a:solidFill>
                <a:schemeClr val="bg1"/>
              </a:solidFill>
              <a:latin typeface="Avenir nex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fr-FR" dirty="0">
                <a:solidFill>
                  <a:schemeClr val="bg1"/>
                </a:solidFill>
                <a:latin typeface="Avenir next"/>
              </a:rPr>
              <a:t> 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    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M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ieux </a:t>
            </a:r>
            <a:r>
              <a:rPr lang="fr-FR" b="1" dirty="0">
                <a:solidFill>
                  <a:schemeClr val="bg1"/>
                </a:solidFill>
                <a:latin typeface="Avenir next"/>
              </a:rPr>
              <a:t>coordonner l’accompagnement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des personnes accueillies sur un même lieu, dans des espaces dédiés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fr-FR" dirty="0" smtClean="0">
                <a:solidFill>
                  <a:schemeClr val="bg1"/>
                </a:solidFill>
                <a:latin typeface="Avenir next"/>
              </a:rPr>
              <a:t>      Améliorer notre visibilité auprès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du public, </a:t>
            </a:r>
            <a:endParaRPr lang="fr-FR" dirty="0" smtClean="0">
              <a:solidFill>
                <a:schemeClr val="bg1"/>
              </a:solidFill>
              <a:latin typeface="Avenir nex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fr-FR" dirty="0" smtClean="0">
                <a:solidFill>
                  <a:schemeClr val="bg1"/>
                </a:solidFill>
                <a:latin typeface="Avenir next"/>
              </a:rPr>
              <a:t>      Développer nos 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partenariats pour un accompagnement global</a:t>
            </a:r>
            <a:endParaRPr lang="fr-FR" dirty="0">
              <a:solidFill>
                <a:schemeClr val="bg1"/>
              </a:solidFill>
              <a:latin typeface="Avenir nex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4F8C7B-42CF-4443-8024-695D30E04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89" y="211693"/>
            <a:ext cx="1609772" cy="1584959"/>
          </a:xfrm>
          <a:prstGeom prst="rect">
            <a:avLst/>
          </a:prstGeom>
        </p:spPr>
      </p:pic>
      <p:sp>
        <p:nvSpPr>
          <p:cNvPr id="6" name="Flèche droite 3">
            <a:extLst>
              <a:ext uri="{FF2B5EF4-FFF2-40B4-BE49-F238E27FC236}">
                <a16:creationId xmlns:a16="http://schemas.microsoft.com/office/drawing/2014/main" id="{74C6130D-B73E-194B-AF3C-4F7522D910C4}"/>
              </a:ext>
            </a:extLst>
          </p:cNvPr>
          <p:cNvSpPr/>
          <p:nvPr/>
        </p:nvSpPr>
        <p:spPr>
          <a:xfrm>
            <a:off x="444815" y="4170497"/>
            <a:ext cx="644236" cy="438449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Flèche droite 3">
            <a:extLst>
              <a:ext uri="{FF2B5EF4-FFF2-40B4-BE49-F238E27FC236}">
                <a16:creationId xmlns:a16="http://schemas.microsoft.com/office/drawing/2014/main" id="{9EED26FD-BDED-D741-992F-B0931DD8E1DF}"/>
              </a:ext>
            </a:extLst>
          </p:cNvPr>
          <p:cNvSpPr/>
          <p:nvPr/>
        </p:nvSpPr>
        <p:spPr>
          <a:xfrm>
            <a:off x="444815" y="5226507"/>
            <a:ext cx="644236" cy="438449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" name="Flèche droite 3">
            <a:extLst>
              <a:ext uri="{FF2B5EF4-FFF2-40B4-BE49-F238E27FC236}">
                <a16:creationId xmlns:a16="http://schemas.microsoft.com/office/drawing/2014/main" id="{9EED26FD-BDED-D741-992F-B0931DD8E1DF}"/>
              </a:ext>
            </a:extLst>
          </p:cNvPr>
          <p:cNvSpPr/>
          <p:nvPr/>
        </p:nvSpPr>
        <p:spPr>
          <a:xfrm>
            <a:off x="444815" y="5769004"/>
            <a:ext cx="644236" cy="438449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419927" y="960582"/>
            <a:ext cx="72690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/>
            </a:r>
            <a:br>
              <a:rPr lang="fr-FR" sz="2800" dirty="0"/>
            </a:br>
            <a:r>
              <a:rPr lang="fr-FR" sz="2000" b="1" dirty="0">
                <a:solidFill>
                  <a:schemeClr val="bg1"/>
                </a:solidFill>
                <a:latin typeface="Avenir next"/>
              </a:rPr>
              <a:t>La Halte Gui de Montpellier: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Prendre soin des plus défavorisés –Prendre soin de la société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007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35856" y="2164556"/>
            <a:ext cx="10879932" cy="4504099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fr-FR" sz="2000" b="1" dirty="0" smtClean="0">
                <a:solidFill>
                  <a:schemeClr val="bg1"/>
                </a:solidFill>
                <a:latin typeface="Avenir next"/>
              </a:rPr>
              <a:t>Un projet architectural au service du projet </a:t>
            </a:r>
            <a:r>
              <a:rPr lang="fr-FR" sz="2000" b="1" dirty="0" smtClean="0">
                <a:solidFill>
                  <a:schemeClr val="bg1"/>
                </a:solidFill>
                <a:latin typeface="Avenir next"/>
              </a:rPr>
              <a:t>associatif</a:t>
            </a:r>
            <a:r>
              <a:rPr lang="fr-FR" sz="2000" b="1" dirty="0" smtClean="0">
                <a:solidFill>
                  <a:schemeClr val="bg1"/>
                </a:solidFill>
                <a:latin typeface="Avenir next"/>
              </a:rPr>
              <a:t> </a:t>
            </a:r>
            <a:endParaRPr lang="fr-FR" sz="2000" b="1" dirty="0">
              <a:solidFill>
                <a:schemeClr val="bg1"/>
              </a:solidFill>
              <a:latin typeface="Avenir next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fr-FR" sz="2200" dirty="0">
                <a:solidFill>
                  <a:schemeClr val="bg1"/>
                </a:solidFill>
                <a:latin typeface="Avenir next"/>
              </a:rPr>
              <a:t>Intégrer un nouveau bâtiment : 200 </a:t>
            </a:r>
            <a:r>
              <a:rPr lang="fr-FR" sz="2200" dirty="0" smtClean="0">
                <a:solidFill>
                  <a:schemeClr val="bg1"/>
                </a:solidFill>
                <a:latin typeface="Avenir next"/>
              </a:rPr>
              <a:t>m2 </a:t>
            </a:r>
            <a:r>
              <a:rPr lang="fr-FR" sz="2200" dirty="0" smtClean="0">
                <a:solidFill>
                  <a:schemeClr val="bg1"/>
                </a:solidFill>
                <a:latin typeface="Avenir next"/>
              </a:rPr>
              <a:t>avec création </a:t>
            </a:r>
            <a:r>
              <a:rPr lang="fr-FR" sz="2200" dirty="0" smtClean="0">
                <a:solidFill>
                  <a:schemeClr val="bg1"/>
                </a:solidFill>
                <a:latin typeface="Avenir next"/>
              </a:rPr>
              <a:t>d’espaces </a:t>
            </a:r>
            <a:r>
              <a:rPr lang="fr-FR" sz="2200" dirty="0">
                <a:solidFill>
                  <a:schemeClr val="bg1"/>
                </a:solidFill>
                <a:latin typeface="Avenir next"/>
              </a:rPr>
              <a:t>dédiés qui  </a:t>
            </a:r>
            <a:r>
              <a:rPr lang="fr-FR" sz="2200" dirty="0" smtClean="0">
                <a:solidFill>
                  <a:schemeClr val="bg1"/>
                </a:solidFill>
                <a:latin typeface="Avenir next"/>
              </a:rPr>
              <a:t>permettront :</a:t>
            </a:r>
            <a:endParaRPr lang="fr-FR" sz="2200" dirty="0">
              <a:solidFill>
                <a:schemeClr val="bg1"/>
              </a:solidFill>
              <a:latin typeface="Avenir next"/>
            </a:endParaRPr>
          </a:p>
          <a:p>
            <a:pPr>
              <a:lnSpc>
                <a:spcPct val="110000"/>
              </a:lnSpc>
              <a:buFontTx/>
              <a:buChar char="-"/>
            </a:pPr>
            <a:r>
              <a:rPr lang="fr-FR" sz="2200" dirty="0" smtClean="0">
                <a:solidFill>
                  <a:schemeClr val="bg1"/>
                </a:solidFill>
                <a:latin typeface="Avenir next"/>
              </a:rPr>
              <a:t>D’accueillir des </a:t>
            </a:r>
            <a:r>
              <a:rPr lang="fr-FR" sz="2200" dirty="0">
                <a:solidFill>
                  <a:schemeClr val="bg1"/>
                </a:solidFill>
                <a:latin typeface="Avenir next"/>
              </a:rPr>
              <a:t>femmes </a:t>
            </a:r>
            <a:endParaRPr lang="fr-FR" sz="2200" dirty="0" smtClean="0">
              <a:solidFill>
                <a:schemeClr val="bg1"/>
              </a:solidFill>
              <a:latin typeface="Avenir next"/>
            </a:endParaRPr>
          </a:p>
          <a:p>
            <a:pPr>
              <a:lnSpc>
                <a:spcPct val="110000"/>
              </a:lnSpc>
              <a:buFontTx/>
              <a:buChar char="-"/>
            </a:pPr>
            <a:r>
              <a:rPr lang="fr-FR" sz="2200" dirty="0" smtClean="0">
                <a:solidFill>
                  <a:schemeClr val="bg1"/>
                </a:solidFill>
                <a:latin typeface="Avenir next"/>
              </a:rPr>
              <a:t>Développer le pôle soin et bien être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fr-FR" sz="2200" dirty="0" smtClean="0">
                <a:solidFill>
                  <a:schemeClr val="bg1"/>
                </a:solidFill>
                <a:latin typeface="Avenir next"/>
              </a:rPr>
              <a:t>Augmenter le nombre de douches</a:t>
            </a:r>
            <a:endParaRPr lang="fr-FR" sz="2200" dirty="0">
              <a:solidFill>
                <a:schemeClr val="bg1"/>
              </a:solidFill>
              <a:latin typeface="Avenir next"/>
            </a:endParaRPr>
          </a:p>
          <a:p>
            <a:pPr>
              <a:lnSpc>
                <a:spcPct val="110000"/>
              </a:lnSpc>
              <a:buFontTx/>
              <a:buChar char="-"/>
            </a:pPr>
            <a:r>
              <a:rPr lang="fr-FR" sz="2200" dirty="0">
                <a:solidFill>
                  <a:schemeClr val="bg1"/>
                </a:solidFill>
                <a:latin typeface="Avenir next"/>
              </a:rPr>
              <a:t>Agrandir la bagagerie 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fr-FR" sz="2200" dirty="0">
                <a:solidFill>
                  <a:schemeClr val="bg1"/>
                </a:solidFill>
                <a:latin typeface="Avenir next"/>
              </a:rPr>
              <a:t>Améliorer l’accueil des chiens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fr-FR" sz="2200" dirty="0" smtClean="0">
                <a:solidFill>
                  <a:schemeClr val="bg1"/>
                </a:solidFill>
                <a:latin typeface="Avenir next"/>
              </a:rPr>
              <a:t>Proposer des </a:t>
            </a:r>
            <a:r>
              <a:rPr lang="fr-FR" sz="2200" dirty="0" smtClean="0">
                <a:solidFill>
                  <a:schemeClr val="bg1"/>
                </a:solidFill>
                <a:latin typeface="Avenir next"/>
              </a:rPr>
              <a:t>activités </a:t>
            </a:r>
            <a:r>
              <a:rPr lang="fr-FR" sz="2200" dirty="0">
                <a:solidFill>
                  <a:schemeClr val="bg1"/>
                </a:solidFill>
                <a:latin typeface="Avenir next"/>
              </a:rPr>
              <a:t>collectives </a:t>
            </a:r>
            <a:r>
              <a:rPr lang="fr-FR" sz="2200" dirty="0" smtClean="0">
                <a:solidFill>
                  <a:schemeClr val="bg1"/>
                </a:solidFill>
                <a:latin typeface="Avenir next"/>
              </a:rPr>
              <a:t> </a:t>
            </a:r>
            <a:endParaRPr lang="fr-FR" sz="2200" dirty="0">
              <a:solidFill>
                <a:schemeClr val="bg1"/>
              </a:solidFill>
              <a:latin typeface="Avenir next"/>
            </a:endParaRPr>
          </a:p>
          <a:p>
            <a:pPr marL="0" indent="0">
              <a:lnSpc>
                <a:spcPct val="110000"/>
              </a:lnSpc>
              <a:buNone/>
            </a:pPr>
            <a:endParaRPr lang="fr-FR" sz="2200" dirty="0">
              <a:solidFill>
                <a:schemeClr val="bg1"/>
              </a:solidFill>
              <a:latin typeface="Avenir next"/>
            </a:endParaRPr>
          </a:p>
          <a:p>
            <a:pPr>
              <a:lnSpc>
                <a:spcPct val="110000"/>
              </a:lnSpc>
              <a:buFontTx/>
              <a:buChar char="-"/>
            </a:pPr>
            <a:endParaRPr lang="fr-FR" sz="2200" dirty="0">
              <a:solidFill>
                <a:schemeClr val="bg1"/>
              </a:solidFill>
              <a:latin typeface="Avenir next"/>
            </a:endParaRPr>
          </a:p>
          <a:p>
            <a:pPr marL="0" indent="0">
              <a:lnSpc>
                <a:spcPct val="110000"/>
              </a:lnSpc>
              <a:buNone/>
            </a:pPr>
            <a:endParaRPr lang="fr-FR" sz="2200" dirty="0">
              <a:solidFill>
                <a:schemeClr val="bg1"/>
              </a:solidFill>
              <a:latin typeface="Avenir next"/>
            </a:endParaRPr>
          </a:p>
          <a:p>
            <a:pPr marL="0" indent="0">
              <a:lnSpc>
                <a:spcPct val="110000"/>
              </a:lnSpc>
              <a:buNone/>
            </a:pPr>
            <a:endParaRPr lang="fr-FR" sz="2200" dirty="0">
              <a:latin typeface="Avenir nex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0BB21A2-2B9A-0D49-A414-C79F3089F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4" y="381001"/>
            <a:ext cx="1609772" cy="1584959"/>
          </a:xfrm>
          <a:prstGeom prst="rect">
            <a:avLst/>
          </a:prstGeom>
        </p:spPr>
      </p:pic>
      <p:sp>
        <p:nvSpPr>
          <p:cNvPr id="5" name="Flèche droite 3">
            <a:extLst>
              <a:ext uri="{FF2B5EF4-FFF2-40B4-BE49-F238E27FC236}">
                <a16:creationId xmlns:a16="http://schemas.microsoft.com/office/drawing/2014/main" id="{4F26F72E-F432-F44E-A50B-79461E5EA874}"/>
              </a:ext>
            </a:extLst>
          </p:cNvPr>
          <p:cNvSpPr/>
          <p:nvPr/>
        </p:nvSpPr>
        <p:spPr>
          <a:xfrm>
            <a:off x="405586" y="2164556"/>
            <a:ext cx="644236" cy="438449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51BFD4-C31B-B94F-8D17-49F277866A1D}"/>
              </a:ext>
            </a:extLst>
          </p:cNvPr>
          <p:cNvSpPr txBox="1"/>
          <p:nvPr/>
        </p:nvSpPr>
        <p:spPr>
          <a:xfrm>
            <a:off x="2281382" y="0"/>
            <a:ext cx="90581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à prendre soin des personnes à la rue ! </a:t>
            </a:r>
            <a:endParaRPr lang="fr-FR" sz="3000" dirty="0"/>
          </a:p>
        </p:txBody>
      </p:sp>
      <p:sp>
        <p:nvSpPr>
          <p:cNvPr id="8" name="ZoneTexte 7"/>
          <p:cNvSpPr txBox="1"/>
          <p:nvPr/>
        </p:nvSpPr>
        <p:spPr>
          <a:xfrm>
            <a:off x="3048000" y="1080655"/>
            <a:ext cx="7112000" cy="65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Avenir next"/>
              </a:rPr>
              <a:t>La Halte Gui de Montpellier: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Prendre soin des plus défavorisés –Prendre soin de la société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7703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0218" y="2484582"/>
            <a:ext cx="10993583" cy="41840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b="1" dirty="0">
              <a:latin typeface="Avenir next"/>
            </a:endParaRPr>
          </a:p>
          <a:p>
            <a:pPr marL="0" indent="0">
              <a:buNone/>
            </a:pPr>
            <a:r>
              <a:rPr lang="fr-FR" b="1" dirty="0">
                <a:solidFill>
                  <a:schemeClr val="bg1"/>
                </a:solidFill>
                <a:latin typeface="Avenir next"/>
              </a:rPr>
              <a:t>Le projet </a:t>
            </a:r>
            <a:r>
              <a:rPr lang="fr-FR" b="1" dirty="0" smtClean="0">
                <a:solidFill>
                  <a:schemeClr val="bg1"/>
                </a:solidFill>
                <a:latin typeface="Avenir next"/>
              </a:rPr>
              <a:t>architectural 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: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bg1"/>
                </a:solidFill>
                <a:latin typeface="Avenir next"/>
              </a:rPr>
              <a:t>Elsa LACOMBRE- Architecte DPLG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 Studio </a:t>
            </a:r>
            <a:r>
              <a:rPr lang="en-US" dirty="0" err="1" smtClean="0">
                <a:solidFill>
                  <a:schemeClr val="bg1"/>
                </a:solidFill>
              </a:rPr>
              <a:t>d’architecture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ALAGHEBAND and PARTNER'S</a:t>
            </a:r>
            <a:endParaRPr lang="fr-FR" dirty="0" smtClean="0">
              <a:solidFill>
                <a:schemeClr val="bg1"/>
              </a:solidFill>
              <a:latin typeface="Avenir next"/>
            </a:endParaRPr>
          </a:p>
          <a:p>
            <a:pPr marL="0" indent="0">
              <a:buNone/>
            </a:pPr>
            <a:endParaRPr lang="fr-FR" dirty="0">
              <a:solidFill>
                <a:schemeClr val="bg1"/>
              </a:solidFill>
              <a:latin typeface="Avenir nex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18FAF3-88B4-1B41-B207-D3406A938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4" y="381001"/>
            <a:ext cx="1609772" cy="158495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DD656DA-B74F-A445-9045-AEF4BF1409D7}"/>
              </a:ext>
            </a:extLst>
          </p:cNvPr>
          <p:cNvSpPr txBox="1"/>
          <p:nvPr/>
        </p:nvSpPr>
        <p:spPr>
          <a:xfrm>
            <a:off x="2793206" y="421481"/>
            <a:ext cx="88815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à prendre soin </a:t>
            </a:r>
            <a:r>
              <a:rPr lang="fr-FR" sz="30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des personnes </a:t>
            </a:r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à la rue !</a:t>
            </a:r>
            <a:endParaRPr lang="fr-FR" sz="3000" dirty="0"/>
          </a:p>
        </p:txBody>
      </p:sp>
      <p:sp>
        <p:nvSpPr>
          <p:cNvPr id="7" name="ZoneTexte 6"/>
          <p:cNvSpPr txBox="1"/>
          <p:nvPr/>
        </p:nvSpPr>
        <p:spPr>
          <a:xfrm>
            <a:off x="3149600" y="1607127"/>
            <a:ext cx="775854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Avenir next"/>
              </a:rPr>
              <a:t>La Halte Gui de Montpellier: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Prendre soin des plus défavorisés –Prendre soin de la société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7565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0218" y="2484582"/>
            <a:ext cx="10993583" cy="41840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b="1" dirty="0">
              <a:latin typeface="Avenir next"/>
            </a:endParaRPr>
          </a:p>
          <a:p>
            <a:pPr marL="0" indent="0">
              <a:buNone/>
            </a:pPr>
            <a:r>
              <a:rPr lang="fr-FR" b="1" dirty="0">
                <a:solidFill>
                  <a:schemeClr val="bg1"/>
                </a:solidFill>
                <a:latin typeface="Avenir next"/>
              </a:rPr>
              <a:t>Le projet </a:t>
            </a:r>
            <a:r>
              <a:rPr lang="fr-FR" b="1" dirty="0" smtClean="0">
                <a:solidFill>
                  <a:schemeClr val="bg1"/>
                </a:solidFill>
                <a:latin typeface="Avenir next"/>
              </a:rPr>
              <a:t>architectural </a:t>
            </a:r>
            <a:r>
              <a:rPr lang="fr-FR" dirty="0" smtClean="0">
                <a:solidFill>
                  <a:schemeClr val="bg1"/>
                </a:solidFill>
                <a:latin typeface="Avenir next"/>
              </a:rPr>
              <a:t>: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bg1"/>
                </a:solidFill>
                <a:latin typeface="Avenir next"/>
              </a:rPr>
              <a:t>Une organisation des activités et services en pôles cohérents:</a:t>
            </a:r>
          </a:p>
          <a:p>
            <a:pPr marL="0" indent="0">
              <a:buNone/>
            </a:pPr>
            <a:endParaRPr lang="fr-FR" dirty="0">
              <a:solidFill>
                <a:schemeClr val="bg1"/>
              </a:solidFill>
              <a:latin typeface="Avenir next"/>
            </a:endParaRPr>
          </a:p>
          <a:p>
            <a:pPr>
              <a:buFontTx/>
              <a:buChar char="-"/>
            </a:pPr>
            <a:r>
              <a:rPr lang="fr-FR" dirty="0">
                <a:solidFill>
                  <a:srgbClr val="FFC000"/>
                </a:solidFill>
                <a:latin typeface="Avenir next"/>
              </a:rPr>
              <a:t>Le pôle Accueil Ecoute et Accompagnement</a:t>
            </a:r>
          </a:p>
          <a:p>
            <a:pPr>
              <a:buFontTx/>
              <a:buChar char="-"/>
            </a:pPr>
            <a:r>
              <a:rPr lang="fr-FR" dirty="0">
                <a:solidFill>
                  <a:srgbClr val="FF66FF"/>
                </a:solidFill>
                <a:latin typeface="Avenir next"/>
              </a:rPr>
              <a:t>Le pôle Hygiène</a:t>
            </a:r>
          </a:p>
          <a:p>
            <a:pPr>
              <a:buFontTx/>
              <a:buChar char="-"/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Avenir next"/>
              </a:rPr>
              <a:t>Le pôle santé et bien être</a:t>
            </a:r>
          </a:p>
          <a:p>
            <a:pPr>
              <a:buFontTx/>
              <a:buChar char="-"/>
            </a:pPr>
            <a:r>
              <a:rPr lang="fr-FR" dirty="0">
                <a:solidFill>
                  <a:schemeClr val="bg1"/>
                </a:solidFill>
                <a:latin typeface="Avenir next"/>
              </a:rPr>
              <a:t>Le pôle restauration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18FAF3-88B4-1B41-B207-D3406A938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4" y="381001"/>
            <a:ext cx="1609772" cy="158495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DD656DA-B74F-A445-9045-AEF4BF1409D7}"/>
              </a:ext>
            </a:extLst>
          </p:cNvPr>
          <p:cNvSpPr txBox="1"/>
          <p:nvPr/>
        </p:nvSpPr>
        <p:spPr>
          <a:xfrm>
            <a:off x="2793206" y="421481"/>
            <a:ext cx="88815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à prendre soin </a:t>
            </a:r>
            <a:r>
              <a:rPr lang="fr-FR" sz="3000" b="1" dirty="0" smtClean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des personnes </a:t>
            </a:r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à la rue !</a:t>
            </a:r>
            <a:endParaRPr lang="fr-FR" sz="3000" dirty="0"/>
          </a:p>
        </p:txBody>
      </p:sp>
      <p:sp>
        <p:nvSpPr>
          <p:cNvPr id="7" name="ZoneTexte 6"/>
          <p:cNvSpPr txBox="1"/>
          <p:nvPr/>
        </p:nvSpPr>
        <p:spPr>
          <a:xfrm>
            <a:off x="3149600" y="1607127"/>
            <a:ext cx="775854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Avenir next"/>
              </a:rPr>
              <a:t>La Halte Gui de Montpellier: </a:t>
            </a:r>
            <a:r>
              <a:rPr lang="fr-FR" dirty="0">
                <a:solidFill>
                  <a:schemeClr val="bg1"/>
                </a:solidFill>
                <a:latin typeface="Avenir next"/>
              </a:rPr>
              <a:t>Prendre soin des plus défavorisés –Prendre soin de la société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3011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du contenu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045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08697" y="438873"/>
            <a:ext cx="1230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RDC BAS</a:t>
            </a:r>
          </a:p>
        </p:txBody>
      </p:sp>
    </p:spTree>
    <p:extLst>
      <p:ext uri="{BB962C8B-B14F-4D97-AF65-F5344CB8AC3E}">
        <p14:creationId xmlns:p14="http://schemas.microsoft.com/office/powerpoint/2010/main" val="4119324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F802E1A-2F27-8548-B20B-39580AE08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848" y="4852988"/>
            <a:ext cx="1609772" cy="158495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3" y="117078"/>
            <a:ext cx="11896824" cy="669012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11547" y="548639"/>
            <a:ext cx="124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RDC HAUT</a:t>
            </a:r>
          </a:p>
        </p:txBody>
      </p:sp>
    </p:spTree>
    <p:extLst>
      <p:ext uri="{BB962C8B-B14F-4D97-AF65-F5344CB8AC3E}">
        <p14:creationId xmlns:p14="http://schemas.microsoft.com/office/powerpoint/2010/main" val="521499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 flipH="1">
            <a:off x="2108876" y="2456873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venir next"/>
              </a:rPr>
              <a:t>Nos partenaires institutionnels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4" y="381001"/>
            <a:ext cx="1609772" cy="158495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91" y="4738254"/>
            <a:ext cx="2068053" cy="190467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192" y="4738254"/>
            <a:ext cx="2726624" cy="19046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FD84EB4-D762-1C4D-B0AA-87EE483DA676}"/>
              </a:ext>
            </a:extLst>
          </p:cNvPr>
          <p:cNvSpPr txBox="1"/>
          <p:nvPr/>
        </p:nvSpPr>
        <p:spPr>
          <a:xfrm>
            <a:off x="2198255" y="535709"/>
            <a:ext cx="93471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>
                <a:solidFill>
                  <a:schemeClr val="bg1"/>
                </a:solidFill>
                <a:latin typeface="Avenir next"/>
              </a:rPr>
              <a:t>La Halte Gui de Montpellier: </a:t>
            </a:r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à prendre soin des personnes à la rue </a:t>
            </a:r>
            <a:r>
              <a:rPr lang="fr-FR" sz="3000" b="1" dirty="0">
                <a:solidFill>
                  <a:schemeClr val="bg1"/>
                </a:solidFill>
                <a:latin typeface="Avenir next"/>
              </a:rPr>
              <a:t>!</a:t>
            </a:r>
            <a:endParaRPr lang="fr-FR" sz="30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8DDFF2B-28F1-094D-9AAA-46482E531873}"/>
              </a:ext>
            </a:extLst>
          </p:cNvPr>
          <p:cNvSpPr txBox="1"/>
          <p:nvPr/>
        </p:nvSpPr>
        <p:spPr>
          <a:xfrm>
            <a:off x="6472238" y="5414963"/>
            <a:ext cx="3254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D’autres à venir.... </a:t>
            </a:r>
          </a:p>
        </p:txBody>
      </p:sp>
    </p:spTree>
    <p:extLst>
      <p:ext uri="{BB962C8B-B14F-4D97-AF65-F5344CB8AC3E}">
        <p14:creationId xmlns:p14="http://schemas.microsoft.com/office/powerpoint/2010/main" val="3026745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 flipH="1">
            <a:off x="2057400" y="2880360"/>
            <a:ext cx="95342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chemeClr val="bg1"/>
                </a:solidFill>
                <a:latin typeface="Avenir next"/>
              </a:rPr>
              <a:t>Nous avons besoin des médias ! </a:t>
            </a:r>
          </a:p>
          <a:p>
            <a:r>
              <a:rPr lang="fr-FR" sz="4000" b="1" dirty="0">
                <a:solidFill>
                  <a:schemeClr val="bg1"/>
                </a:solidFill>
                <a:latin typeface="Avenir next"/>
              </a:rPr>
              <a:t>Nous avons besoin des montpelliérains !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4" y="381001"/>
            <a:ext cx="1609772" cy="158495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657A349-FBD4-D247-848E-D62D60105B19}"/>
              </a:ext>
            </a:extLst>
          </p:cNvPr>
          <p:cNvSpPr txBox="1"/>
          <p:nvPr/>
        </p:nvSpPr>
        <p:spPr>
          <a:xfrm>
            <a:off x="2348564" y="539015"/>
            <a:ext cx="93557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b="1" dirty="0">
                <a:solidFill>
                  <a:schemeClr val="bg1"/>
                </a:solidFill>
                <a:latin typeface="Avenir next"/>
              </a:rPr>
              <a:t>La Halte Gui de Montpellier: </a:t>
            </a:r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</a:t>
            </a:r>
          </a:p>
          <a:p>
            <a:pPr algn="ctr"/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 à prendre soin des personnes à la rue ! </a:t>
            </a:r>
          </a:p>
        </p:txBody>
      </p:sp>
    </p:spTree>
    <p:extLst>
      <p:ext uri="{BB962C8B-B14F-4D97-AF65-F5344CB8AC3E}">
        <p14:creationId xmlns:p14="http://schemas.microsoft.com/office/powerpoint/2010/main" val="444272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DD2CF9-00CE-B34A-A1E9-ED5D9D310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050" y="365125"/>
            <a:ext cx="9810750" cy="1325563"/>
          </a:xfrm>
        </p:spPr>
        <p:txBody>
          <a:bodyPr>
            <a:noAutofit/>
          </a:bodyPr>
          <a:lstStyle/>
          <a:p>
            <a:pPr algn="ctr"/>
            <a:r>
              <a:rPr lang="fr-FR" sz="3000" b="1" dirty="0">
                <a:solidFill>
                  <a:schemeClr val="bg1"/>
                </a:solidFill>
                <a:latin typeface="Avenir next"/>
              </a:rPr>
              <a:t>La Halte Gui de Montpellier: </a:t>
            </a:r>
            <a:r>
              <a:rPr lang="fr-FR" sz="3000" b="1" dirty="0">
                <a:solidFill>
                  <a:schemeClr val="bg1"/>
                </a:solidFill>
                <a:latin typeface="Adobe Caslon Pro" panose="0205050205050A020403" pitchFamily="18" charset="77"/>
                <a:cs typeface="Apple Chancery" panose="03020702040506060504" pitchFamily="66" charset="-79"/>
              </a:rPr>
              <a:t>A Montpellier, aidez nous à prendre soin des personnes à la rue ! </a:t>
            </a:r>
            <a:endParaRPr lang="fr-FR" sz="3000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578E4058-080C-5C48-A76D-2683BCC50D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31" y="78582"/>
            <a:ext cx="1407319" cy="13855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67F8379-2BCB-174F-B75E-F8AC7D7363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18" y="1485774"/>
            <a:ext cx="4414982" cy="516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49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 flipH="1">
            <a:off x="2057400" y="288036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Avenir next"/>
              </a:rPr>
              <a:t>Merci pour votre attention et pour votre aide </a:t>
            </a:r>
            <a:endParaRPr lang="fr-FR" sz="4000" b="1" dirty="0">
              <a:solidFill>
                <a:schemeClr val="bg1"/>
              </a:solidFill>
              <a:latin typeface="Avenir next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04" y="381001"/>
            <a:ext cx="1609772" cy="158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9971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1045</Words>
  <Application>Microsoft Office PowerPoint</Application>
  <PresentationFormat>Grand écran</PresentationFormat>
  <Paragraphs>127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8" baseType="lpstr">
      <vt:lpstr>Adobe Caslon Pro</vt:lpstr>
      <vt:lpstr>Apple Chancery</vt:lpstr>
      <vt:lpstr>Arial</vt:lpstr>
      <vt:lpstr>Avenir next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  A Montpellier, aidez nous à prendre soin                     des personnes à la rue  !  Le contexte national</vt:lpstr>
      <vt:lpstr>  A Montpellier, aidez nous à prendre soin                         des personnes  la rue !    </vt:lpstr>
      <vt:lpstr>  A Montpellier, aidez nous à prendre soin                      des personnes à la rue !  </vt:lpstr>
      <vt:lpstr>Présentation PowerPoint</vt:lpstr>
      <vt:lpstr>La Halte Solidarité Solidarité aujourd’hui</vt:lpstr>
      <vt:lpstr>La Halte Solidarité aujourd’hui</vt:lpstr>
      <vt:lpstr>La Halte Solidarité aujourd'hui de la société </vt:lpstr>
      <vt:lpstr>Présentation PowerPoint</vt:lpstr>
      <vt:lpstr>A Montpellier, aidez nous à prendre soin des personnes à la rue !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 Halte Gui de Montpellier: A Montpellier, aidez nous à prendre soin des personnes à la rue ! </vt:lpstr>
      <vt:lpstr>Présentation PowerPoint</vt:lpstr>
    </vt:vector>
  </TitlesOfParts>
  <Company>SECOURS CATHOLIQUE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LAURAY Anne-Sophie</dc:creator>
  <cp:lastModifiedBy>LAURAY Anne-Sophie</cp:lastModifiedBy>
  <cp:revision>61</cp:revision>
  <cp:lastPrinted>2025-04-25T12:07:40Z</cp:lastPrinted>
  <dcterms:created xsi:type="dcterms:W3CDTF">2025-04-11T12:59:21Z</dcterms:created>
  <dcterms:modified xsi:type="dcterms:W3CDTF">2025-04-25T14:15:44Z</dcterms:modified>
</cp:coreProperties>
</file>